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9" r:id="rId13"/>
    <p:sldId id="271" r:id="rId14"/>
    <p:sldId id="272" r:id="rId15"/>
    <p:sldId id="273" r:id="rId16"/>
    <p:sldId id="275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89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051536B-C6C5-EF49-B37D-D0B75F36A61A}">
          <p14:sldIdLst>
            <p14:sldId id="256"/>
            <p14:sldId id="258"/>
          </p14:sldIdLst>
        </p14:section>
        <p14:section name="1. 基本数学原理" id="{486E1AD2-A73D-BB4D-BF4D-7A475ED761B4}">
          <p14:sldIdLst>
            <p14:sldId id="257"/>
            <p14:sldId id="259"/>
            <p14:sldId id="260"/>
            <p14:sldId id="261"/>
            <p14:sldId id="262"/>
            <p14:sldId id="263"/>
          </p14:sldIdLst>
        </p14:section>
        <p14:section name="2. RNN基础" id="{E1EB5E55-37AB-034E-A8A9-99351383B94B}">
          <p14:sldIdLst>
            <p14:sldId id="265"/>
            <p14:sldId id="267"/>
            <p14:sldId id="268"/>
            <p14:sldId id="269"/>
            <p14:sldId id="271"/>
          </p14:sldIdLst>
        </p14:section>
        <p14:section name="3. XML-1" id="{C0F2ABD2-B450-7A42-A36B-F37BCAC3C753}">
          <p14:sldIdLst>
            <p14:sldId id="272"/>
            <p14:sldId id="273"/>
            <p14:sldId id="275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XML-2" id="{BC16E561-7180-1B46-8036-E38CF1D58DDA}">
          <p14:sldIdLst>
            <p14:sldId id="287"/>
            <p14:sldId id="288"/>
            <p14:sldId id="290"/>
            <p14:sldId id="289"/>
            <p14:sldId id="291"/>
            <p14:sldId id="292"/>
            <p14:sldId id="293"/>
            <p14:sldId id="294"/>
          </p14:sldIdLst>
        </p14:section>
        <p14:section name="XML-3" id="{8FFFF646-5D77-FC49-99F4-933466993AF0}">
          <p14:sldIdLst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ESN实现" id="{37D7E7C8-026A-0C46-9D70-D7E4F24DD8C2}">
          <p14:sldIdLst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20"/>
    <p:restoredTop sz="94655"/>
  </p:normalViewPr>
  <p:slideViewPr>
    <p:cSldViewPr snapToGrid="0">
      <p:cViewPr>
        <p:scale>
          <a:sx n="114" d="100"/>
          <a:sy n="114" d="100"/>
        </p:scale>
        <p:origin x="53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3A512-0923-EB46-A6B6-22B40CFA4429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3DC8B-30C8-3F46-9190-15BC551850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947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C8B-30C8-3F46-9190-15BC5518500C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4505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69FE0-B89C-F112-864C-F48556D21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B6B0DF-4419-B66C-35CA-083CD4299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A3F117-E11A-2937-F5B3-C600A8C87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4B45-17F1-A247-9650-99AE6EFA9749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DD9C-A95F-27C5-BED7-62863C6F7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EBA99A-F50A-D967-C1E6-8E085495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EC637-A6DE-E54D-BEF8-B224A2BF8F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886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35AA6-20B4-E27B-4CD6-F2ABA21F4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ABF7E0-E81C-890F-DC54-E7E829B8B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64A4FE-9AAA-3E90-CE0D-D64CCD39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4B45-17F1-A247-9650-99AE6EFA9749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EDE025-4C1B-2128-CA35-437D690A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2163F3-9A06-EEC6-438D-6AEB4C0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EC637-A6DE-E54D-BEF8-B224A2BF8F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3715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08D89B-A422-2082-50D7-3AB88FEA4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1EED59-CABC-F466-5EE6-EF443AF93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3B750C-47F3-78BD-EDC3-1B6AE6B3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4B45-17F1-A247-9650-99AE6EFA9749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FFDF0F-50AE-A1F2-940C-DA0AA8AB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310CFA-7C00-E4DF-894C-25B37218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EC637-A6DE-E54D-BEF8-B224A2BF8F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485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28D149-828D-ACFC-5837-A7DE8D0E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215DFB-A0F9-CAC5-CA32-B25693854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13A4B4-E800-266C-D90C-44B21D5AF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4B45-17F1-A247-9650-99AE6EFA9749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CB05BE-E36E-47A9-E91D-EC1BDC70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5818D4-1590-7F97-2792-6207A77E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EC637-A6DE-E54D-BEF8-B224A2BF8F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534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B0AC2-6E74-5461-C5AF-EE00E906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3D1F57-DBC8-A66C-8D88-75E8E7550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B9565-AB34-81BF-0AA6-83C2A3B62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4B45-17F1-A247-9650-99AE6EFA9749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B72E94-9458-B480-1F1F-01377D98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965D25-282D-D914-C246-EFBE2106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EC637-A6DE-E54D-BEF8-B224A2BF8F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355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581E-9AEE-0485-97DE-DF9A20E9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A66C55-37B6-95A2-823F-358B31D2C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2D0D92-AFC3-E2A8-087C-0316DF9D4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5A0128-30BF-A5EE-D781-99BCFD8D9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4B45-17F1-A247-9650-99AE6EFA9749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A61E7A-2298-AC05-98B9-17023A67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F7BFCF-D486-5F75-D55A-34A2AD99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EC637-A6DE-E54D-BEF8-B224A2BF8F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77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40D8B-E024-6987-AC5B-7AAF7EB7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85E74E-1AC3-51FE-2569-8C71C81FE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3D9371-031B-64F2-A582-E74498626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99A653-CE91-5AE9-9941-1D93D8D32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1D6284-2826-7325-708F-2D6765DB7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E96A0A-52C4-F4B0-28C8-029B1814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4B45-17F1-A247-9650-99AE6EFA9749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5D98B21-721F-7F47-EE3C-AC3ADD230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12F3757-14D1-F71C-2657-5F09B01D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EC637-A6DE-E54D-BEF8-B224A2BF8F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1751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6BB07-8CC3-996E-31ED-EECA5E82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796753-844B-D1EE-DFC8-7E3ABE05C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4B45-17F1-A247-9650-99AE6EFA9749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FCC201-5453-1975-8BC1-727A2225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DF3C4E-1E38-78E7-3D44-1A2AA07A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EC637-A6DE-E54D-BEF8-B224A2BF8F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93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B0480E-A102-29ED-7EF3-DBA847C6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4B45-17F1-A247-9650-99AE6EFA9749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8DC24B-B332-7CC1-1E2C-FE59DF90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496FFC-3888-0D5B-0F27-61CCADBF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EC637-A6DE-E54D-BEF8-B224A2BF8F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916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E2DF2-CF95-1E5C-9004-F43E8755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9A24BC-DFE8-524E-03A9-9F281A756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85F330-65C7-E193-280F-EC7DA6CC1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6DD878-E84D-8535-C5A8-C6E7DCFE2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4B45-17F1-A247-9650-99AE6EFA9749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F5FE53-B4CF-4C91-0EE1-B5D9E04A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9E054B-C325-864B-2691-D8EA8BA9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EC637-A6DE-E54D-BEF8-B224A2BF8F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8688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922932-38B5-E0BD-58B0-98AE46484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9808508-4F4B-458E-27C4-137502B19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6F827A-8A54-B599-852B-3D8B39D7B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A2A1C5-C5FC-30D6-C801-098B6226C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4B45-17F1-A247-9650-99AE6EFA9749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58A92B-162B-15F9-8751-661FD4F7B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957BBD-48AE-7C28-B681-6AAF286F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EC637-A6DE-E54D-BEF8-B224A2BF8F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534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6FAEA75-9876-24C0-31CF-B2D11C60F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A31C1B-1964-1E13-E23D-23C342A73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1BC532-555E-6F82-9E37-ECE6AFFAB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04B45-17F1-A247-9650-99AE6EFA9749}" type="datetimeFigureOut">
              <a:rPr kumimoji="1" lang="zh-CN" altLang="en-US" smtClean="0"/>
              <a:t>2023/12/20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D383BA-9DCA-2560-8433-E7B091A93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93CDC8-1B94-F8C5-CC40-556E04871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EC637-A6DE-E54D-BEF8-B224A2BF8F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106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09/LWC.2023.323423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9DFBB-8E95-B21C-0445-82773E100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短访内容总结：</a:t>
            </a:r>
            <a:br>
              <a:rPr kumimoji="1" lang="zh-CN" altLang="en-US" dirty="0"/>
            </a:br>
            <a:r>
              <a:rPr kumimoji="1" lang="zh-CN" altLang="en-US" dirty="0"/>
              <a:t>可解释性机器学习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439786-17F3-EEE2-19B8-0605075F01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ESN</a:t>
            </a:r>
            <a:r>
              <a:rPr kumimoji="1" lang="zh-CN" altLang="en-US" dirty="0"/>
              <a:t>的一般</a:t>
            </a:r>
            <a:r>
              <a:rPr kumimoji="1" lang="en-US" altLang="zh-CN" dirty="0"/>
              <a:t>LTI</a:t>
            </a:r>
            <a:r>
              <a:rPr kumimoji="1" lang="zh-CN" altLang="en-US" dirty="0"/>
              <a:t>系统近似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F4D466-4186-F9EF-05E5-CAEAC0A87C16}"/>
              </a:ext>
            </a:extLst>
          </p:cNvPr>
          <p:cNvSpPr txBox="1"/>
          <p:nvPr/>
        </p:nvSpPr>
        <p:spPr>
          <a:xfrm>
            <a:off x="9532882" y="54443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孙士渊</a:t>
            </a:r>
          </a:p>
        </p:txBody>
      </p:sp>
      <p:pic>
        <p:nvPicPr>
          <p:cNvPr id="1026" name="Picture 2" descr="RLE at MIT (@RLEatMIT) / X">
            <a:extLst>
              <a:ext uri="{FF2B5EF4-FFF2-40B4-BE49-F238E27FC236}">
                <a16:creationId xmlns:a16="http://schemas.microsoft.com/office/drawing/2014/main" id="{1129C98B-C87A-3CF6-14EF-A067BA623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6" y="94594"/>
            <a:ext cx="860972" cy="86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129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储层计算</a:t>
            </a:r>
            <a:r>
              <a:rPr kumimoji="1" lang="en-US" altLang="zh-CN" dirty="0"/>
              <a:t>: Reservoir computing, RC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95737" cy="4924091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为平衡</a:t>
            </a:r>
            <a:r>
              <a:rPr kumimoji="1" lang="en-US" altLang="zh-CN" dirty="0"/>
              <a:t>RNN</a:t>
            </a:r>
            <a:r>
              <a:rPr kumimoji="1" lang="zh-CN" altLang="en-US" dirty="0"/>
              <a:t>网络性能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样本需求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随机初始化输入层（线性），保持固定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随机初始化隐式循环层（又被称为</a:t>
            </a:r>
            <a:r>
              <a:rPr kumimoji="1" lang="zh-CN" altLang="en-US" dirty="0">
                <a:solidFill>
                  <a:srgbClr val="FF0000"/>
                </a:solidFill>
              </a:rPr>
              <a:t>储层</a:t>
            </a:r>
            <a:r>
              <a:rPr kumimoji="1" lang="zh-CN" altLang="en-US" dirty="0"/>
              <a:t>，非线性），保持固定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训练</a:t>
            </a:r>
            <a:r>
              <a:rPr kumimoji="1" lang="zh-CN" altLang="en-US" dirty="0"/>
              <a:t>输出层参数（线性）</a:t>
            </a:r>
            <a:endParaRPr kumimoji="1" lang="en-US" altLang="zh-CN" dirty="0"/>
          </a:p>
          <a:p>
            <a:r>
              <a:rPr kumimoji="1" lang="zh-CN" altLang="en-US" dirty="0"/>
              <a:t>特点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</a:t>
            </a:r>
            <a:r>
              <a:rPr kumimoji="1" lang="en-US" altLang="zh-CN" dirty="0"/>
              <a:t>RNN</a:t>
            </a:r>
            <a:r>
              <a:rPr kumimoji="1" lang="zh-CN" altLang="en-US" dirty="0"/>
              <a:t>具有某些</a:t>
            </a:r>
            <a:r>
              <a:rPr kumimoji="1" lang="zh-CN" altLang="en-US" dirty="0">
                <a:solidFill>
                  <a:srgbClr val="FF0000"/>
                </a:solidFill>
              </a:rPr>
              <a:t>通用属性</a:t>
            </a:r>
            <a:r>
              <a:rPr kumimoji="1" lang="zh-CN" altLang="en-US" dirty="0"/>
              <a:t>时，即使不训练储层的参数，也可以取得良好表现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储层计算更易于实现、训练更加高效</a:t>
            </a:r>
            <a:r>
              <a:rPr kumimoji="1" lang="zh-CN" altLang="en-US" dirty="0">
                <a:solidFill>
                  <a:srgbClr val="0432FF"/>
                </a:solidFill>
              </a:rPr>
              <a:t>（参数量小，适用无线通信中信号处理）</a:t>
            </a:r>
            <a:r>
              <a:rPr kumimoji="1" lang="zh-CN" altLang="en-US" dirty="0"/>
              <a:t>、更容易分析网络性质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B108A8-8AD7-9BD4-DA39-8ED57AE7B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7" y="2616199"/>
            <a:ext cx="5311788" cy="334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储层计算</a:t>
            </a:r>
            <a:r>
              <a:rPr kumimoji="1" lang="en-US" altLang="zh-CN" dirty="0"/>
              <a:t>: Reservoir computing, RC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典型储层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直接用</a:t>
            </a:r>
            <a:r>
              <a:rPr kumimoji="1" lang="en-US" altLang="zh-CN" dirty="0"/>
              <a:t>RNN</a:t>
            </a:r>
            <a:r>
              <a:rPr kumimoji="1" lang="zh-CN" altLang="en-US" dirty="0"/>
              <a:t>作为储层，如</a:t>
            </a:r>
            <a:r>
              <a:rPr kumimoji="1" lang="en-US" altLang="zh-CN" dirty="0">
                <a:solidFill>
                  <a:srgbClr val="FF0000"/>
                </a:solidFill>
              </a:rPr>
              <a:t>ESN</a:t>
            </a:r>
            <a:r>
              <a:rPr kumimoji="1" lang="zh-CN" altLang="en-US" dirty="0"/>
              <a:t>和</a:t>
            </a:r>
            <a:r>
              <a:rPr kumimoji="1" lang="en-US" altLang="zh-CN" dirty="0"/>
              <a:t>LSM</a:t>
            </a:r>
          </a:p>
          <a:p>
            <a:pPr lvl="1"/>
            <a:r>
              <a:rPr kumimoji="1" lang="zh-CN" altLang="en-US" dirty="0"/>
              <a:t>任何复杂</a:t>
            </a:r>
            <a:r>
              <a:rPr kumimoji="1" lang="zh-CN" altLang="en-US" dirty="0">
                <a:solidFill>
                  <a:srgbClr val="FF0000"/>
                </a:solidFill>
              </a:rPr>
              <a:t>动力学系统</a:t>
            </a:r>
            <a:r>
              <a:rPr kumimoji="1" lang="zh-CN" altLang="en-US" dirty="0"/>
              <a:t>都可以作为储层，如随机电路、光学系统，甚至是一桶水，这样的储层计算方法被统一称作</a:t>
            </a:r>
            <a:r>
              <a:rPr kumimoji="1" lang="zh-CN" altLang="en-US" u="sng" dirty="0"/>
              <a:t>物理储层计算</a:t>
            </a:r>
            <a:endParaRPr kumimoji="1" lang="en-US" altLang="zh-CN" u="sng" dirty="0"/>
          </a:p>
          <a:p>
            <a:pPr lvl="2"/>
            <a:r>
              <a:rPr kumimoji="1" lang="en-US" altLang="zh-CN" dirty="0"/>
              <a:t>How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量子储层计算</a:t>
            </a:r>
            <a:r>
              <a:rPr kumimoji="1" lang="en-US" altLang="zh-CN" dirty="0"/>
              <a:t>QRC</a:t>
            </a:r>
            <a:r>
              <a:rPr kumimoji="1" lang="zh-CN" altLang="en-US" dirty="0"/>
              <a:t>：利用复杂量子动力学进行信息处理，具有指数大的态空间特征，所以量子系统的动力学更为复杂</a:t>
            </a:r>
            <a:endParaRPr kumimoji="1" lang="en-US" altLang="zh-CN" dirty="0"/>
          </a:p>
          <a:p>
            <a:r>
              <a:rPr kumimoji="1" lang="zh-CN" altLang="en-US" dirty="0"/>
              <a:t>训练方式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采用伪逆，或者</a:t>
            </a:r>
            <a:r>
              <a:rPr kumimoji="1" lang="en" altLang="zh-CN" dirty="0"/>
              <a:t>Tikhonov</a:t>
            </a:r>
            <a:r>
              <a:rPr kumimoji="1" lang="zh-CN" altLang="en" dirty="0"/>
              <a:t>正则化</a:t>
            </a:r>
            <a:r>
              <a:rPr kumimoji="1" lang="zh-CN" altLang="en-US" dirty="0"/>
              <a:t>对输出层参数进行</a:t>
            </a:r>
            <a:r>
              <a:rPr kumimoji="1" lang="zh-CN" altLang="en" dirty="0"/>
              <a:t>训练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E2826C-BEA6-137A-DD35-784F4402E8EC}"/>
              </a:ext>
            </a:extLst>
          </p:cNvPr>
          <p:cNvSpPr txBox="1"/>
          <p:nvPr/>
        </p:nvSpPr>
        <p:spPr>
          <a:xfrm>
            <a:off x="264695" y="6492875"/>
            <a:ext cx="895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www.sciencedirect.com</a:t>
            </a:r>
            <a:r>
              <a:rPr kumimoji="1" lang="en" altLang="zh-CN" dirty="0"/>
              <a:t>/science/article/</a:t>
            </a:r>
            <a:r>
              <a:rPr kumimoji="1" lang="en" altLang="zh-CN" dirty="0" err="1"/>
              <a:t>pii</a:t>
            </a:r>
            <a:r>
              <a:rPr kumimoji="1" lang="en" altLang="zh-CN" dirty="0"/>
              <a:t>/S0893608019300784?via%3Dihub#sec2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135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236A98F-F044-EBB8-380D-06EE80E39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864" y="3871002"/>
            <a:ext cx="4452936" cy="262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42295" cy="1325563"/>
          </a:xfrm>
        </p:spPr>
        <p:txBody>
          <a:bodyPr/>
          <a:lstStyle/>
          <a:p>
            <a:r>
              <a:rPr kumimoji="1" lang="zh-CN" altLang="en-US" dirty="0"/>
              <a:t>典型储层计算：回声态网络</a:t>
            </a:r>
            <a:r>
              <a:rPr kumimoji="1" lang="en-US" altLang="zh-CN" dirty="0">
                <a:solidFill>
                  <a:srgbClr val="FF0000"/>
                </a:solidFill>
              </a:rPr>
              <a:t>Echo state network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8789" cy="4351338"/>
          </a:xfrm>
        </p:spPr>
        <p:txBody>
          <a:bodyPr/>
          <a:lstStyle/>
          <a:p>
            <a:r>
              <a:rPr kumimoji="1" lang="en-US" altLang="zh-CN" dirty="0"/>
              <a:t>RC</a:t>
            </a:r>
            <a:r>
              <a:rPr kumimoji="1" lang="zh-CN" altLang="en-US" dirty="0"/>
              <a:t>中的一种特例，具有下述结构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储层：</a:t>
            </a:r>
            <a:r>
              <a:rPr kumimoji="1" lang="zh-CN" altLang="en-US" dirty="0">
                <a:solidFill>
                  <a:srgbClr val="FF0000"/>
                </a:solidFill>
              </a:rPr>
              <a:t>随机且稀疏</a:t>
            </a:r>
            <a:r>
              <a:rPr kumimoji="1" lang="zh-CN" altLang="en-US" dirty="0"/>
              <a:t>的隐式循环层，一般连接数量约</a:t>
            </a:r>
            <a:r>
              <a:rPr kumimoji="1" lang="en-US" altLang="zh-CN" dirty="0"/>
              <a:t>1%</a:t>
            </a:r>
          </a:p>
          <a:p>
            <a:pPr lvl="1"/>
            <a:r>
              <a:rPr kumimoji="1" lang="zh-CN" altLang="en-US" dirty="0"/>
              <a:t>不是任意连接都是可行的，需要满足</a:t>
            </a:r>
            <a:r>
              <a:rPr kumimoji="1" lang="zh-CN" altLang="en-US" dirty="0">
                <a:solidFill>
                  <a:srgbClr val="FF0000"/>
                </a:solidFill>
              </a:rPr>
              <a:t>回声态条件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2"/>
            <a:r>
              <a:rPr kumimoji="1" lang="zh-CN" altLang="en-US" dirty="0"/>
              <a:t>储层状态可以表示为一系列输入变量的函数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数学表示：储层参数矩阵</a:t>
            </a:r>
            <a:r>
              <a:rPr kumimoji="1" lang="en-US" altLang="zh-CN" dirty="0"/>
              <a:t>W</a:t>
            </a:r>
            <a:r>
              <a:rPr kumimoji="1" lang="zh-CN" altLang="en-US" dirty="0"/>
              <a:t>的</a:t>
            </a:r>
            <a:r>
              <a:rPr kumimoji="1" lang="zh-CN" altLang="en-US" dirty="0">
                <a:solidFill>
                  <a:srgbClr val="FF0000"/>
                </a:solidFill>
              </a:rPr>
              <a:t>谱半径小于</a:t>
            </a: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zh-CN" altLang="en-US" dirty="0"/>
              <a:t>（可以利用最大特征值对</a:t>
            </a:r>
            <a:r>
              <a:rPr kumimoji="1" lang="en-US" altLang="zh-CN" dirty="0"/>
              <a:t>W</a:t>
            </a:r>
            <a:r>
              <a:rPr kumimoji="1" lang="zh-CN" altLang="en-US" dirty="0"/>
              <a:t>进行归一化）</a:t>
            </a:r>
            <a:endParaRPr kumimoji="1" lang="en-US" altLang="zh-CN" dirty="0"/>
          </a:p>
          <a:p>
            <a:r>
              <a:rPr kumimoji="1" lang="zh-CN" altLang="en-US" dirty="0"/>
              <a:t>应用极其广泛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多天线无线通信系统的符号检测问题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ISI</a:t>
            </a:r>
            <a:r>
              <a:rPr kumimoji="1" lang="zh-CN" altLang="en-US" dirty="0"/>
              <a:t>对抗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动态频谱接入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光信号均衡与信号分类等</a:t>
            </a:r>
          </a:p>
        </p:txBody>
      </p:sp>
    </p:spTree>
    <p:extLst>
      <p:ext uri="{BB962C8B-B14F-4D97-AF65-F5344CB8AC3E}">
        <p14:creationId xmlns:p14="http://schemas.microsoft.com/office/powerpoint/2010/main" val="2350336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42295" cy="1325563"/>
          </a:xfrm>
        </p:spPr>
        <p:txBody>
          <a:bodyPr/>
          <a:lstStyle/>
          <a:p>
            <a:r>
              <a:rPr kumimoji="1" lang="en-US" altLang="zh-CN" dirty="0"/>
              <a:t>ESN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68789" cy="503237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过程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确定储层的规模、稀疏度、随机连接关系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内部连接关系随机生成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储层规模要比一般的前馈神经网络大得多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按照某种初始化方式，确定输入层和储层参数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必要条件：满足</a:t>
            </a:r>
            <a:r>
              <a:rPr kumimoji="1" lang="zh-CN" altLang="en-US" dirty="0">
                <a:solidFill>
                  <a:srgbClr val="FF0000"/>
                </a:solidFill>
              </a:rPr>
              <a:t>回声态条件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使输出尽量位于激活函数的激活范围，远离饱和区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利用输入变量驱动储层，在</a:t>
            </a:r>
            <a:r>
              <a:rPr kumimoji="1" lang="zh-CN" altLang="en-US" dirty="0">
                <a:solidFill>
                  <a:srgbClr val="FF0000"/>
                </a:solidFill>
              </a:rPr>
              <a:t>某一时刻</a:t>
            </a:r>
            <a:r>
              <a:rPr kumimoji="1" lang="zh-CN" altLang="en-US" dirty="0"/>
              <a:t>之后开始收集内部状态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克服初始瞬态的影响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利用内部状态和输出结果，对输出层参数进行训练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需要训练的参数很少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训练不同于梯度下降，因为</a:t>
            </a:r>
            <a:r>
              <a:rPr kumimoji="1" lang="en-US" altLang="zh-CN" dirty="0" err="1"/>
              <a:t>W_out</a:t>
            </a:r>
            <a:r>
              <a:rPr kumimoji="1" lang="zh-CN" altLang="en-US" dirty="0"/>
              <a:t>是线性的，直接用</a:t>
            </a:r>
            <a:r>
              <a:rPr kumimoji="1" lang="en-US" altLang="zh-CN" dirty="0">
                <a:solidFill>
                  <a:srgbClr val="FF0000"/>
                </a:solidFill>
              </a:rPr>
              <a:t>MP</a:t>
            </a:r>
            <a:r>
              <a:rPr kumimoji="1" lang="zh-CN" altLang="en-US" dirty="0">
                <a:solidFill>
                  <a:srgbClr val="FF0000"/>
                </a:solidFill>
              </a:rPr>
              <a:t>伪逆</a:t>
            </a:r>
            <a:r>
              <a:rPr kumimoji="1" lang="zh-CN" altLang="en-US" dirty="0"/>
              <a:t>就可以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B15067-9626-F7F4-2160-AD76B78CE308}"/>
              </a:ext>
            </a:extLst>
          </p:cNvPr>
          <p:cNvSpPr txBox="1"/>
          <p:nvPr/>
        </p:nvSpPr>
        <p:spPr>
          <a:xfrm>
            <a:off x="5874026" y="556592"/>
            <a:ext cx="574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u="sng" dirty="0">
                <a:solidFill>
                  <a:srgbClr val="FF0000"/>
                </a:solidFill>
              </a:rPr>
              <a:t>储层的随机性</a:t>
            </a:r>
            <a:r>
              <a:rPr kumimoji="1" lang="zh-CN" altLang="en-US" u="sng" dirty="0"/>
              <a:t>会对网络造成影响，尤其是初始化不好的情况，再怎么训练输出层参数也是徒劳</a:t>
            </a:r>
          </a:p>
        </p:txBody>
      </p:sp>
    </p:spTree>
    <p:extLst>
      <p:ext uri="{BB962C8B-B14F-4D97-AF65-F5344CB8AC3E}">
        <p14:creationId xmlns:p14="http://schemas.microsoft.com/office/powerpoint/2010/main" val="974075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42295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领域代表工作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贡献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分析了</a:t>
            </a:r>
            <a:r>
              <a:rPr kumimoji="1" lang="en-US" altLang="zh-CN" dirty="0"/>
              <a:t>ESN</a:t>
            </a:r>
            <a:r>
              <a:rPr kumimoji="1" lang="zh-CN" altLang="en-US" dirty="0"/>
              <a:t>可以近似</a:t>
            </a:r>
            <a:r>
              <a:rPr kumimoji="1" lang="zh-CN" altLang="en-US" dirty="0">
                <a:solidFill>
                  <a:srgbClr val="FF0000"/>
                </a:solidFill>
              </a:rPr>
              <a:t>任意</a:t>
            </a:r>
            <a:r>
              <a:rPr kumimoji="1" lang="en-US" altLang="zh-CN" dirty="0">
                <a:solidFill>
                  <a:srgbClr val="FF0000"/>
                </a:solidFill>
              </a:rPr>
              <a:t>LTI</a:t>
            </a:r>
            <a:r>
              <a:rPr kumimoji="1" lang="zh-CN" altLang="en-US" dirty="0"/>
              <a:t>系统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对于</a:t>
            </a:r>
            <a:r>
              <a:rPr kumimoji="1" lang="en-US" altLang="zh-CN" dirty="0"/>
              <a:t>ESN</a:t>
            </a:r>
            <a:r>
              <a:rPr kumimoji="1" lang="zh-CN" altLang="en-US" dirty="0"/>
              <a:t>来说，</a:t>
            </a:r>
            <a:r>
              <a:rPr kumimoji="1" lang="zh-CN" altLang="en-US" u="sng" dirty="0"/>
              <a:t>储层参数的初始化</a:t>
            </a:r>
            <a:r>
              <a:rPr kumimoji="1" lang="zh-CN" altLang="en-US" dirty="0"/>
              <a:t>很大程度上影响了</a:t>
            </a:r>
            <a:r>
              <a:rPr kumimoji="1" lang="en-US" altLang="zh-CN" dirty="0"/>
              <a:t>ESN</a:t>
            </a:r>
            <a:r>
              <a:rPr kumimoji="1" lang="zh-CN" altLang="en-US" dirty="0"/>
              <a:t>的性能，这里推出了上述问题的</a:t>
            </a:r>
            <a:r>
              <a:rPr kumimoji="1" lang="zh-CN" altLang="en-US" dirty="0">
                <a:solidFill>
                  <a:srgbClr val="FF0000"/>
                </a:solidFill>
              </a:rPr>
              <a:t>最优分布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实验：在</a:t>
            </a:r>
            <a:r>
              <a:rPr kumimoji="1" lang="en-US" altLang="zh-CN" dirty="0"/>
              <a:t>IIR</a:t>
            </a:r>
            <a:r>
              <a:rPr kumimoji="1" lang="zh-CN" altLang="en-US" dirty="0"/>
              <a:t>及有限数据情况下，仿真验证了所提分布</a:t>
            </a:r>
            <a:r>
              <a:rPr kumimoji="1" lang="zh-CN" altLang="en-US" dirty="0">
                <a:solidFill>
                  <a:srgbClr val="FF0000"/>
                </a:solidFill>
              </a:rPr>
              <a:t>的确达到</a:t>
            </a:r>
            <a:r>
              <a:rPr kumimoji="1" lang="zh-CN" altLang="en-US" dirty="0"/>
              <a:t>最优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/>
          </a:p>
          <a:p>
            <a:r>
              <a:rPr kumimoji="1" lang="zh-CN" altLang="en-US" dirty="0"/>
              <a:t>实际应用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机器学期</a:t>
            </a:r>
            <a:r>
              <a:rPr kumimoji="1" lang="en-US" altLang="zh-CN" dirty="0"/>
              <a:t>+</a:t>
            </a:r>
            <a:r>
              <a:rPr kumimoji="1" lang="zh-CN" altLang="en-US" dirty="0"/>
              <a:t>通信，性能有一定理论保证的、低数据需求的网络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64B197-BFF9-3968-40D5-556C4F6D6F2D}"/>
              </a:ext>
            </a:extLst>
          </p:cNvPr>
          <p:cNvSpPr txBox="1"/>
          <p:nvPr/>
        </p:nvSpPr>
        <p:spPr>
          <a:xfrm>
            <a:off x="188494" y="6169709"/>
            <a:ext cx="1181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effectLst/>
              </a:rPr>
              <a:t>S. Jere, L. Zheng, K. Said, and L. Liu, “Universal Approximation of Linear Time-Invariant (LTI) Systems through RNNs: Power of Randomness in Reservoir Computing”.</a:t>
            </a:r>
          </a:p>
        </p:txBody>
      </p:sp>
    </p:spTree>
    <p:extLst>
      <p:ext uri="{BB962C8B-B14F-4D97-AF65-F5344CB8AC3E}">
        <p14:creationId xmlns:p14="http://schemas.microsoft.com/office/powerpoint/2010/main" val="664567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一个</a:t>
            </a:r>
            <a:r>
              <a:rPr kumimoji="1" lang="en-US" altLang="zh-CN" dirty="0"/>
              <a:t>RNN</a:t>
            </a:r>
            <a:r>
              <a:rPr kumimoji="1" lang="zh-CN" altLang="en-US" dirty="0"/>
              <a:t>神经元可用来表示一个</a:t>
            </a:r>
            <a:r>
              <a:rPr kumimoji="1" lang="en-US" altLang="zh-CN" dirty="0"/>
              <a:t>AR(1)</a:t>
            </a:r>
            <a:r>
              <a:rPr kumimoji="1" lang="zh-CN" altLang="en-US" dirty="0"/>
              <a:t>过程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单位冲激响应为</a:t>
            </a:r>
            <a:r>
              <a:rPr kumimoji="1" lang="en-US" altLang="zh-CN" dirty="0" err="1"/>
              <a:t>beta^n</a:t>
            </a:r>
            <a:r>
              <a:rPr kumimoji="1" lang="en-US" altLang="zh-CN" dirty="0"/>
              <a:t> * u[n]</a:t>
            </a:r>
            <a:r>
              <a:rPr kumimoji="1" lang="zh-CN" altLang="en-US" dirty="0"/>
              <a:t>，其中</a:t>
            </a:r>
            <a:r>
              <a:rPr kumimoji="1" lang="en-US" altLang="zh-CN" dirty="0"/>
              <a:t>u[n]</a:t>
            </a:r>
            <a:r>
              <a:rPr kumimoji="1" lang="zh-CN" altLang="en-US" dirty="0"/>
              <a:t>为阶越函数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系统传输方程为</a:t>
            </a:r>
            <a:r>
              <a:rPr kumimoji="1" lang="en-US" altLang="zh-CN" dirty="0"/>
              <a:t>1 / (1 - beta * z^{-1})</a:t>
            </a:r>
          </a:p>
          <a:p>
            <a:r>
              <a:rPr kumimoji="1" lang="zh-CN" altLang="en-US" dirty="0"/>
              <a:t>多个彼此独立的</a:t>
            </a:r>
            <a:r>
              <a:rPr kumimoji="1" lang="en-US" altLang="zh-CN" dirty="0"/>
              <a:t>RNN</a:t>
            </a:r>
            <a:r>
              <a:rPr kumimoji="1" lang="zh-CN" altLang="en-US" dirty="0"/>
              <a:t>神经元，可用来表示多个</a:t>
            </a:r>
            <a:r>
              <a:rPr kumimoji="1" lang="en-US" altLang="zh-CN" dirty="0"/>
              <a:t>AR(1)</a:t>
            </a:r>
            <a:r>
              <a:rPr kumimoji="1" lang="zh-CN" altLang="en-US" dirty="0"/>
              <a:t>过程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C9A707F-44C9-B594-3A61-F486F071FF05}"/>
              </a:ext>
            </a:extLst>
          </p:cNvPr>
          <p:cNvSpPr/>
          <p:nvPr/>
        </p:nvSpPr>
        <p:spPr>
          <a:xfrm>
            <a:off x="540026" y="4235638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B83D686-D798-06C3-14E1-EBBCBC5E3A20}"/>
              </a:ext>
            </a:extLst>
          </p:cNvPr>
          <p:cNvSpPr/>
          <p:nvPr/>
        </p:nvSpPr>
        <p:spPr>
          <a:xfrm>
            <a:off x="1997765" y="4225699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7028F5-1FC5-4826-BE97-6DC2068A23EB}"/>
              </a:ext>
            </a:extLst>
          </p:cNvPr>
          <p:cNvSpPr/>
          <p:nvPr/>
        </p:nvSpPr>
        <p:spPr>
          <a:xfrm>
            <a:off x="3316356" y="4235638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61A9416-A21C-E8C0-1701-69D63253F2F2}"/>
              </a:ext>
            </a:extLst>
          </p:cNvPr>
          <p:cNvSpPr/>
          <p:nvPr/>
        </p:nvSpPr>
        <p:spPr>
          <a:xfrm>
            <a:off x="4634947" y="4235638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43508C-1F2F-218C-7EFA-0BF7248434C7}"/>
              </a:ext>
            </a:extLst>
          </p:cNvPr>
          <p:cNvSpPr txBox="1"/>
          <p:nvPr/>
        </p:nvSpPr>
        <p:spPr>
          <a:xfrm>
            <a:off x="540026" y="4648871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3908D6-43D0-769B-F55A-98220D979333}"/>
              </a:ext>
            </a:extLst>
          </p:cNvPr>
          <p:cNvSpPr txBox="1"/>
          <p:nvPr/>
        </p:nvSpPr>
        <p:spPr>
          <a:xfrm>
            <a:off x="4618383" y="464887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4D6F98-F840-E1FC-0F1C-F360BFA535EA}"/>
              </a:ext>
            </a:extLst>
          </p:cNvPr>
          <p:cNvSpPr txBox="1"/>
          <p:nvPr/>
        </p:nvSpPr>
        <p:spPr>
          <a:xfrm>
            <a:off x="1234758" y="396777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</a:t>
            </a:r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E264EF2-560C-D01F-6861-DCBB9F237838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818322" y="4364847"/>
            <a:ext cx="1179443" cy="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E1C0753-40AE-776C-305D-DFBC128B747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276061" y="4364847"/>
            <a:ext cx="1040295" cy="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9A53F37-3113-1617-0CD7-D75914B16DF7}"/>
              </a:ext>
            </a:extLst>
          </p:cNvPr>
          <p:cNvSpPr txBox="1"/>
          <p:nvPr/>
        </p:nvSpPr>
        <p:spPr>
          <a:xfrm>
            <a:off x="3160642" y="3799302"/>
            <a:ext cx="58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f(~)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8A80B31-6CEE-AEDB-338A-6769710096A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3594652" y="4374786"/>
            <a:ext cx="1040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BA6742A-62D8-B5BA-1A1E-8AF042D28F99}"/>
              </a:ext>
            </a:extLst>
          </p:cNvPr>
          <p:cNvSpPr txBox="1"/>
          <p:nvPr/>
        </p:nvSpPr>
        <p:spPr>
          <a:xfrm>
            <a:off x="2896892" y="4638178"/>
            <a:ext cx="111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激活函数</a:t>
            </a: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A851D266-D6FE-847F-103B-B7276676183B}"/>
              </a:ext>
            </a:extLst>
          </p:cNvPr>
          <p:cNvCxnSpPr>
            <a:cxnSpLocks/>
            <a:stCxn id="5" idx="2"/>
            <a:endCxn id="5" idx="6"/>
          </p:cNvCxnSpPr>
          <p:nvPr/>
        </p:nvCxnSpPr>
        <p:spPr>
          <a:xfrm rot="10800000" flipH="1">
            <a:off x="1997765" y="4364847"/>
            <a:ext cx="278296" cy="12700"/>
          </a:xfrm>
          <a:prstGeom prst="curvedConnector5">
            <a:avLst>
              <a:gd name="adj1" fmla="val -82143"/>
              <a:gd name="adj2" fmla="val -5535929"/>
              <a:gd name="adj3" fmla="val 182143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6D76DA6-A2A0-D600-F524-578C1C4FF4E0}"/>
              </a:ext>
            </a:extLst>
          </p:cNvPr>
          <p:cNvSpPr txBox="1"/>
          <p:nvPr/>
        </p:nvSpPr>
        <p:spPr>
          <a:xfrm>
            <a:off x="1985078" y="5698321"/>
            <a:ext cx="153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RNN</a:t>
            </a:r>
            <a:r>
              <a:rPr kumimoji="1" lang="zh-CN" altLang="en-US" dirty="0"/>
              <a:t>神经元</a:t>
            </a:r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00D040DE-1DF4-B2EA-B39D-FC20B082AB57}"/>
              </a:ext>
            </a:extLst>
          </p:cNvPr>
          <p:cNvSpPr/>
          <p:nvPr/>
        </p:nvSpPr>
        <p:spPr>
          <a:xfrm>
            <a:off x="5777948" y="4306227"/>
            <a:ext cx="894522" cy="902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7C793C7-0FCF-9A52-804E-BF544C977A5D}"/>
              </a:ext>
            </a:extLst>
          </p:cNvPr>
          <p:cNvSpPr txBox="1"/>
          <p:nvPr/>
        </p:nvSpPr>
        <p:spPr>
          <a:xfrm>
            <a:off x="5495730" y="5761135"/>
            <a:ext cx="153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激活函数为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7197541-29E7-DC53-357E-CC9EB1755C79}"/>
              </a:ext>
            </a:extLst>
          </p:cNvPr>
          <p:cNvSpPr txBox="1"/>
          <p:nvPr/>
        </p:nvSpPr>
        <p:spPr>
          <a:xfrm>
            <a:off x="5881558" y="5406403"/>
            <a:ext cx="76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w=1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C07B0F4-2D3E-1158-B9ED-682FA13AB9FE}"/>
              </a:ext>
            </a:extLst>
          </p:cNvPr>
          <p:cNvSpPr txBox="1"/>
          <p:nvPr/>
        </p:nvSpPr>
        <p:spPr>
          <a:xfrm>
            <a:off x="1824166" y="510651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beta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5B31F26-CD80-C5A9-52A1-109A939B3B4C}"/>
              </a:ext>
            </a:extLst>
          </p:cNvPr>
          <p:cNvSpPr txBox="1"/>
          <p:nvPr/>
        </p:nvSpPr>
        <p:spPr>
          <a:xfrm>
            <a:off x="8748540" y="5670791"/>
            <a:ext cx="153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AR(1)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5E4BD07-482F-0983-9C17-5189E8683036}"/>
              </a:ext>
            </a:extLst>
          </p:cNvPr>
          <p:cNvSpPr/>
          <p:nvPr/>
        </p:nvSpPr>
        <p:spPr>
          <a:xfrm>
            <a:off x="7326145" y="4225699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95148E2-8126-AB2A-BDBA-F513693BDA66}"/>
              </a:ext>
            </a:extLst>
          </p:cNvPr>
          <p:cNvSpPr/>
          <p:nvPr/>
        </p:nvSpPr>
        <p:spPr>
          <a:xfrm>
            <a:off x="10809104" y="4225699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A401274-458C-AEE7-5F9D-DEF6204258DF}"/>
              </a:ext>
            </a:extLst>
          </p:cNvPr>
          <p:cNvSpPr txBox="1"/>
          <p:nvPr/>
        </p:nvSpPr>
        <p:spPr>
          <a:xfrm>
            <a:off x="7355537" y="4556724"/>
            <a:ext cx="73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D4249AA-28F0-D5E3-CE39-5858BE5CC97B}"/>
              </a:ext>
            </a:extLst>
          </p:cNvPr>
          <p:cNvSpPr txBox="1"/>
          <p:nvPr/>
        </p:nvSpPr>
        <p:spPr>
          <a:xfrm>
            <a:off x="10792540" y="463893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1868283E-066D-9A53-734E-B837B8E0F449}"/>
              </a:ext>
            </a:extLst>
          </p:cNvPr>
          <p:cNvCxnSpPr>
            <a:cxnSpLocks/>
            <a:stCxn id="32" idx="6"/>
            <a:endCxn id="26" idx="2"/>
          </p:cNvCxnSpPr>
          <p:nvPr/>
        </p:nvCxnSpPr>
        <p:spPr>
          <a:xfrm>
            <a:off x="8771584" y="4364847"/>
            <a:ext cx="2037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C6DAB6EB-0008-12A6-F555-23682AB42057}"/>
              </a:ext>
            </a:extLst>
          </p:cNvPr>
          <p:cNvCxnSpPr>
            <a:cxnSpLocks/>
            <a:stCxn id="25" idx="6"/>
            <a:endCxn id="33" idx="1"/>
          </p:cNvCxnSpPr>
          <p:nvPr/>
        </p:nvCxnSpPr>
        <p:spPr>
          <a:xfrm flipV="1">
            <a:off x="7604441" y="4363931"/>
            <a:ext cx="877954" cy="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ABBC8387-2CFF-28AD-87E9-18207C910C3C}"/>
              </a:ext>
            </a:extLst>
          </p:cNvPr>
          <p:cNvSpPr/>
          <p:nvPr/>
        </p:nvSpPr>
        <p:spPr>
          <a:xfrm>
            <a:off x="8493288" y="4225699"/>
            <a:ext cx="278296" cy="2782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十字形 32">
            <a:extLst>
              <a:ext uri="{FF2B5EF4-FFF2-40B4-BE49-F238E27FC236}">
                <a16:creationId xmlns:a16="http://schemas.microsoft.com/office/drawing/2014/main" id="{F553DE5D-F00B-22CC-4C69-F1CA56C11E40}"/>
              </a:ext>
            </a:extLst>
          </p:cNvPr>
          <p:cNvSpPr/>
          <p:nvPr/>
        </p:nvSpPr>
        <p:spPr>
          <a:xfrm>
            <a:off x="8482395" y="4213890"/>
            <a:ext cx="300082" cy="300082"/>
          </a:xfrm>
          <a:prstGeom prst="plus">
            <a:avLst>
              <a:gd name="adj" fmla="val 49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肘形连接符 35">
            <a:extLst>
              <a:ext uri="{FF2B5EF4-FFF2-40B4-BE49-F238E27FC236}">
                <a16:creationId xmlns:a16="http://schemas.microsoft.com/office/drawing/2014/main" id="{137C975C-4C01-5E1C-57D4-FC89DF4EDC84}"/>
              </a:ext>
            </a:extLst>
          </p:cNvPr>
          <p:cNvCxnSpPr>
            <a:cxnSpLocks/>
            <a:endCxn id="33" idx="2"/>
          </p:cNvCxnSpPr>
          <p:nvPr/>
        </p:nvCxnSpPr>
        <p:spPr>
          <a:xfrm rot="10800000" flipV="1">
            <a:off x="8632437" y="4363928"/>
            <a:ext cx="1412745" cy="150043"/>
          </a:xfrm>
          <a:prstGeom prst="bentConnector4">
            <a:avLst>
              <a:gd name="adj1" fmla="val -3854"/>
              <a:gd name="adj2" fmla="val 5901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472FE51-3A78-8EBB-C7BE-9621880EB82D}"/>
              </a:ext>
            </a:extLst>
          </p:cNvPr>
          <p:cNvSpPr txBox="1"/>
          <p:nvPr/>
        </p:nvSpPr>
        <p:spPr>
          <a:xfrm>
            <a:off x="8043418" y="482284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beta</a:t>
            </a:r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D0B2C83-CC0E-0273-2D36-79DAC6B008E1}"/>
              </a:ext>
            </a:extLst>
          </p:cNvPr>
          <p:cNvSpPr/>
          <p:nvPr/>
        </p:nvSpPr>
        <p:spPr>
          <a:xfrm>
            <a:off x="9120840" y="5075365"/>
            <a:ext cx="516835" cy="35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125D9EA-7ABF-5F36-3EAD-056A324A7D04}"/>
              </a:ext>
            </a:extLst>
          </p:cNvPr>
          <p:cNvSpPr txBox="1"/>
          <p:nvPr/>
        </p:nvSpPr>
        <p:spPr>
          <a:xfrm>
            <a:off x="8825259" y="46660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延时单元</a:t>
            </a:r>
          </a:p>
        </p:txBody>
      </p:sp>
    </p:spTree>
    <p:extLst>
      <p:ext uri="{BB962C8B-B14F-4D97-AF65-F5344CB8AC3E}">
        <p14:creationId xmlns:p14="http://schemas.microsoft.com/office/powerpoint/2010/main" val="2020068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圆角矩形 94">
            <a:extLst>
              <a:ext uri="{FF2B5EF4-FFF2-40B4-BE49-F238E27FC236}">
                <a16:creationId xmlns:a16="http://schemas.microsoft.com/office/drawing/2014/main" id="{1A8430BE-DE3F-8433-7910-698AEB8162FC}"/>
              </a:ext>
            </a:extLst>
          </p:cNvPr>
          <p:cNvSpPr/>
          <p:nvPr/>
        </p:nvSpPr>
        <p:spPr>
          <a:xfrm>
            <a:off x="7103370" y="170080"/>
            <a:ext cx="4543193" cy="1737342"/>
          </a:xfrm>
          <a:prstGeom prst="roundRect">
            <a:avLst>
              <a:gd name="adj" fmla="val 917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圆角矩形 88">
            <a:extLst>
              <a:ext uri="{FF2B5EF4-FFF2-40B4-BE49-F238E27FC236}">
                <a16:creationId xmlns:a16="http://schemas.microsoft.com/office/drawing/2014/main" id="{69B481BB-B1DA-E1C1-1A6F-F687312106D6}"/>
              </a:ext>
            </a:extLst>
          </p:cNvPr>
          <p:cNvSpPr/>
          <p:nvPr/>
        </p:nvSpPr>
        <p:spPr>
          <a:xfrm>
            <a:off x="6998895" y="2890147"/>
            <a:ext cx="2831321" cy="3602728"/>
          </a:xfrm>
          <a:prstGeom prst="roundRect">
            <a:avLst>
              <a:gd name="adj" fmla="val 917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57248" cy="503237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考虑一个特殊的</a:t>
            </a:r>
            <a:r>
              <a:rPr kumimoji="1" lang="en-US" altLang="zh-CN" dirty="0"/>
              <a:t>ESN</a:t>
            </a:r>
          </a:p>
          <a:p>
            <a:pPr lvl="1"/>
            <a:r>
              <a:rPr kumimoji="1" lang="zh-CN" altLang="en-US" dirty="0"/>
              <a:t>储层</a:t>
            </a:r>
            <a:r>
              <a:rPr kumimoji="1" lang="en-US" altLang="zh-CN" dirty="0"/>
              <a:t>Reservoir</a:t>
            </a:r>
            <a:r>
              <a:rPr kumimoji="1" lang="zh-CN" altLang="en-US" dirty="0"/>
              <a:t>节点无相互连接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激活为线形激活（</a:t>
            </a:r>
            <a:r>
              <a:rPr kumimoji="1" lang="en-US" altLang="zh-CN" dirty="0"/>
              <a:t>=1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输入层权重均为</a:t>
            </a:r>
            <a:r>
              <a:rPr kumimoji="1" lang="en-US" altLang="zh-CN" dirty="0"/>
              <a:t>1</a:t>
            </a:r>
          </a:p>
          <a:p>
            <a:r>
              <a:rPr kumimoji="1" lang="zh-CN" altLang="en-US" dirty="0"/>
              <a:t>启发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用上述</a:t>
            </a:r>
            <a:r>
              <a:rPr kumimoji="1" lang="en-US" altLang="zh-CN" dirty="0"/>
              <a:t>ESN</a:t>
            </a:r>
            <a:r>
              <a:rPr kumimoji="1" lang="zh-CN" altLang="en-US" dirty="0"/>
              <a:t>，近似具有某种先验分布的指数衰减函数</a:t>
            </a:r>
            <a:r>
              <a:rPr kumimoji="1" lang="en-US" altLang="zh-CN" dirty="0" err="1"/>
              <a:t>a^n</a:t>
            </a:r>
            <a:r>
              <a:rPr kumimoji="1" lang="en-US" altLang="zh-CN" dirty="0"/>
              <a:t> * u[n]</a:t>
            </a:r>
            <a:r>
              <a:rPr kumimoji="1" lang="zh-CN" altLang="en-US" dirty="0"/>
              <a:t>，其中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的分布已知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数学表示：用多个</a:t>
            </a:r>
            <a:r>
              <a:rPr kumimoji="1" lang="en-US" altLang="zh-CN" dirty="0" err="1"/>
              <a:t>beta^n</a:t>
            </a:r>
            <a:r>
              <a:rPr kumimoji="1" lang="en-US" altLang="zh-CN" dirty="0"/>
              <a:t> * u[n]</a:t>
            </a:r>
            <a:r>
              <a:rPr kumimoji="1" lang="zh-CN" altLang="en-US" dirty="0"/>
              <a:t>的线性组合来近似</a:t>
            </a:r>
            <a:r>
              <a:rPr kumimoji="1" lang="en-US" altLang="zh-CN" dirty="0" err="1"/>
              <a:t>a^n</a:t>
            </a:r>
            <a:r>
              <a:rPr kumimoji="1" lang="en-US" altLang="zh-CN" dirty="0"/>
              <a:t> * u[n]</a:t>
            </a:r>
            <a:r>
              <a:rPr kumimoji="1" lang="zh-CN" altLang="en-US" dirty="0"/>
              <a:t>，其中各个</a:t>
            </a:r>
            <a:r>
              <a:rPr kumimoji="1" lang="en-US" altLang="zh-CN" dirty="0"/>
              <a:t>beta</a:t>
            </a:r>
            <a:r>
              <a:rPr kumimoji="1" lang="zh-CN" altLang="en-US" dirty="0"/>
              <a:t>是确定值（但</a:t>
            </a:r>
            <a:r>
              <a:rPr kumimoji="1" lang="zh-CN" altLang="en-US" dirty="0">
                <a:solidFill>
                  <a:srgbClr val="FF0000"/>
                </a:solidFill>
              </a:rPr>
              <a:t>需要设计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69FFC82-36E8-35C6-9C2A-7AFA0937016E}"/>
              </a:ext>
            </a:extLst>
          </p:cNvPr>
          <p:cNvSpPr/>
          <p:nvPr/>
        </p:nvSpPr>
        <p:spPr>
          <a:xfrm>
            <a:off x="7802678" y="3147767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43A7A02-4AF4-F966-A31A-1A78FFC07228}"/>
              </a:ext>
            </a:extLst>
          </p:cNvPr>
          <p:cNvSpPr/>
          <p:nvPr/>
        </p:nvSpPr>
        <p:spPr>
          <a:xfrm>
            <a:off x="8831814" y="3147767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A72740D-58AB-D25D-28A5-F3AC43C58BE1}"/>
              </a:ext>
            </a:extLst>
          </p:cNvPr>
          <p:cNvSpPr/>
          <p:nvPr/>
        </p:nvSpPr>
        <p:spPr>
          <a:xfrm>
            <a:off x="10033663" y="3147767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56A4B1A-CCD0-3028-DA85-D681E406233A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8080974" y="3286915"/>
            <a:ext cx="750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CEA9E29-F64F-336B-C5B4-82FEDA8C9A5E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9110110" y="3286915"/>
            <a:ext cx="923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B852C252-7A0F-FAA1-0D48-BA10C5727DCD}"/>
              </a:ext>
            </a:extLst>
          </p:cNvPr>
          <p:cNvCxnSpPr>
            <a:cxnSpLocks/>
            <a:stCxn id="5" idx="2"/>
            <a:endCxn id="5" idx="6"/>
          </p:cNvCxnSpPr>
          <p:nvPr/>
        </p:nvCxnSpPr>
        <p:spPr>
          <a:xfrm rot="10800000" flipH="1">
            <a:off x="8831814" y="3286915"/>
            <a:ext cx="278296" cy="12700"/>
          </a:xfrm>
          <a:prstGeom prst="curvedConnector5">
            <a:avLst>
              <a:gd name="adj1" fmla="val -82143"/>
              <a:gd name="adj2" fmla="val -5535929"/>
              <a:gd name="adj3" fmla="val 182143"/>
            </a:avLst>
          </a:prstGeom>
          <a:ln>
            <a:solidFill>
              <a:srgbClr val="4472C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9DDE361-54D7-6BBD-16EF-5EACEAB25E33}"/>
              </a:ext>
            </a:extLst>
          </p:cNvPr>
          <p:cNvSpPr txBox="1"/>
          <p:nvPr/>
        </p:nvSpPr>
        <p:spPr>
          <a:xfrm>
            <a:off x="9804816" y="6019803"/>
            <a:ext cx="247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输出层：线性组合（组合系数</a:t>
            </a:r>
            <a:r>
              <a:rPr kumimoji="1" lang="en-US" altLang="zh-CN" dirty="0"/>
              <a:t>W</a:t>
            </a:r>
            <a:r>
              <a:rPr kumimoji="1" lang="zh-CN" altLang="en-US" dirty="0"/>
              <a:t>由</a:t>
            </a:r>
            <a:r>
              <a:rPr kumimoji="1" lang="zh-CN" altLang="en-US" dirty="0">
                <a:solidFill>
                  <a:srgbClr val="0432FF"/>
                </a:solidFill>
              </a:rPr>
              <a:t>伪逆</a:t>
            </a:r>
            <a:r>
              <a:rPr kumimoji="1" lang="zh-CN" altLang="en-US" dirty="0"/>
              <a:t>可得）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31D70B8-A0D8-5BCA-AB27-81D319A4643A}"/>
              </a:ext>
            </a:extLst>
          </p:cNvPr>
          <p:cNvSpPr/>
          <p:nvPr/>
        </p:nvSpPr>
        <p:spPr>
          <a:xfrm>
            <a:off x="7416229" y="485985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619A4C5-B4F4-F093-D333-23697D480AC6}"/>
              </a:ext>
            </a:extLst>
          </p:cNvPr>
          <p:cNvSpPr/>
          <p:nvPr/>
        </p:nvSpPr>
        <p:spPr>
          <a:xfrm>
            <a:off x="10899188" y="485985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3B8A046F-3E0B-F7CF-CB15-C3A1D6E0D2B0}"/>
              </a:ext>
            </a:extLst>
          </p:cNvPr>
          <p:cNvCxnSpPr>
            <a:cxnSpLocks/>
            <a:stCxn id="29" idx="6"/>
            <a:endCxn id="24" idx="2"/>
          </p:cNvCxnSpPr>
          <p:nvPr/>
        </p:nvCxnSpPr>
        <p:spPr>
          <a:xfrm>
            <a:off x="8861668" y="625133"/>
            <a:ext cx="2037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9D3D76BD-A3BC-D22F-2C1E-1176506EBA85}"/>
              </a:ext>
            </a:extLst>
          </p:cNvPr>
          <p:cNvCxnSpPr>
            <a:cxnSpLocks/>
            <a:stCxn id="23" idx="6"/>
            <a:endCxn id="30" idx="1"/>
          </p:cNvCxnSpPr>
          <p:nvPr/>
        </p:nvCxnSpPr>
        <p:spPr>
          <a:xfrm flipV="1">
            <a:off x="7694525" y="624217"/>
            <a:ext cx="877954" cy="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E279A207-E096-E810-81F0-800FA9CA152D}"/>
              </a:ext>
            </a:extLst>
          </p:cNvPr>
          <p:cNvSpPr/>
          <p:nvPr/>
        </p:nvSpPr>
        <p:spPr>
          <a:xfrm>
            <a:off x="8583372" y="485985"/>
            <a:ext cx="278296" cy="2782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十字形 29">
            <a:extLst>
              <a:ext uri="{FF2B5EF4-FFF2-40B4-BE49-F238E27FC236}">
                <a16:creationId xmlns:a16="http://schemas.microsoft.com/office/drawing/2014/main" id="{8586952F-12A2-4127-B2BE-EA656101369D}"/>
              </a:ext>
            </a:extLst>
          </p:cNvPr>
          <p:cNvSpPr/>
          <p:nvPr/>
        </p:nvSpPr>
        <p:spPr>
          <a:xfrm>
            <a:off x="8572479" y="474176"/>
            <a:ext cx="300082" cy="300082"/>
          </a:xfrm>
          <a:prstGeom prst="plus">
            <a:avLst>
              <a:gd name="adj" fmla="val 49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40873F3C-4808-CE99-8825-763D7FDEB82A}"/>
              </a:ext>
            </a:extLst>
          </p:cNvPr>
          <p:cNvCxnSpPr>
            <a:cxnSpLocks/>
            <a:endCxn id="30" idx="2"/>
          </p:cNvCxnSpPr>
          <p:nvPr/>
        </p:nvCxnSpPr>
        <p:spPr>
          <a:xfrm rot="10800000" flipV="1">
            <a:off x="8722521" y="624214"/>
            <a:ext cx="1412745" cy="150043"/>
          </a:xfrm>
          <a:prstGeom prst="bentConnector4">
            <a:avLst>
              <a:gd name="adj1" fmla="val -3854"/>
              <a:gd name="adj2" fmla="val 5901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017173D9-947C-3CC1-EAC7-6153698009A3}"/>
              </a:ext>
            </a:extLst>
          </p:cNvPr>
          <p:cNvSpPr/>
          <p:nvPr/>
        </p:nvSpPr>
        <p:spPr>
          <a:xfrm>
            <a:off x="9210924" y="1335651"/>
            <a:ext cx="516835" cy="35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2D0FFB8-67AD-5798-B648-3B7612D757CA}"/>
              </a:ext>
            </a:extLst>
          </p:cNvPr>
          <p:cNvSpPr txBox="1"/>
          <p:nvPr/>
        </p:nvSpPr>
        <p:spPr>
          <a:xfrm>
            <a:off x="8915343" y="9263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延时单元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076FCEE-F0CB-3C7E-C7C0-08E9F0642D0B}"/>
              </a:ext>
            </a:extLst>
          </p:cNvPr>
          <p:cNvSpPr/>
          <p:nvPr/>
        </p:nvSpPr>
        <p:spPr>
          <a:xfrm>
            <a:off x="7802678" y="5509188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1533A6B-C988-7EE7-7CA8-C1851821280A}"/>
              </a:ext>
            </a:extLst>
          </p:cNvPr>
          <p:cNvSpPr/>
          <p:nvPr/>
        </p:nvSpPr>
        <p:spPr>
          <a:xfrm>
            <a:off x="8831814" y="5509188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8E2E72E-F641-62AC-9F93-9D92F3C39003}"/>
              </a:ext>
            </a:extLst>
          </p:cNvPr>
          <p:cNvSpPr/>
          <p:nvPr/>
        </p:nvSpPr>
        <p:spPr>
          <a:xfrm>
            <a:off x="10033663" y="5509188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C76B8654-858E-233B-2C44-AD30E70647EE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8080974" y="5648336"/>
            <a:ext cx="750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61797C9-B97E-8DFE-9A96-A29831C2D2AD}"/>
              </a:ext>
            </a:extLst>
          </p:cNvPr>
          <p:cNvCxnSpPr>
            <a:cxnSpLocks/>
            <a:stCxn id="36" idx="6"/>
            <a:endCxn id="38" idx="2"/>
          </p:cNvCxnSpPr>
          <p:nvPr/>
        </p:nvCxnSpPr>
        <p:spPr>
          <a:xfrm>
            <a:off x="9110110" y="5648336"/>
            <a:ext cx="923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线连接符 46">
            <a:extLst>
              <a:ext uri="{FF2B5EF4-FFF2-40B4-BE49-F238E27FC236}">
                <a16:creationId xmlns:a16="http://schemas.microsoft.com/office/drawing/2014/main" id="{1ECCF6F1-4C40-0CC4-EE8F-8D81E1334AC9}"/>
              </a:ext>
            </a:extLst>
          </p:cNvPr>
          <p:cNvCxnSpPr>
            <a:cxnSpLocks/>
            <a:stCxn id="36" idx="2"/>
            <a:endCxn id="36" idx="6"/>
          </p:cNvCxnSpPr>
          <p:nvPr/>
        </p:nvCxnSpPr>
        <p:spPr>
          <a:xfrm rot="10800000" flipH="1">
            <a:off x="8831814" y="5648336"/>
            <a:ext cx="278296" cy="12700"/>
          </a:xfrm>
          <a:prstGeom prst="curvedConnector5">
            <a:avLst>
              <a:gd name="adj1" fmla="val -82143"/>
              <a:gd name="adj2" fmla="val -5535929"/>
              <a:gd name="adj3" fmla="val 182143"/>
            </a:avLst>
          </a:prstGeom>
          <a:ln>
            <a:solidFill>
              <a:srgbClr val="4472C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C29D0B35-236E-6135-E166-AF99591CAD11}"/>
              </a:ext>
            </a:extLst>
          </p:cNvPr>
          <p:cNvSpPr txBox="1"/>
          <p:nvPr/>
        </p:nvSpPr>
        <p:spPr>
          <a:xfrm rot="5400000">
            <a:off x="8589838" y="4646039"/>
            <a:ext cx="61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…</a:t>
            </a:r>
            <a:endParaRPr kumimoji="1" lang="zh-CN" altLang="en-US" b="1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ED3629A3-3425-49BF-2168-9AC2222D1E4E}"/>
              </a:ext>
            </a:extLst>
          </p:cNvPr>
          <p:cNvSpPr/>
          <p:nvPr/>
        </p:nvSpPr>
        <p:spPr>
          <a:xfrm>
            <a:off x="10802289" y="4383505"/>
            <a:ext cx="278296" cy="2782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AE538C51-DA92-82AE-679A-EC385F35FFE3}"/>
              </a:ext>
            </a:extLst>
          </p:cNvPr>
          <p:cNvCxnSpPr>
            <a:cxnSpLocks/>
            <a:stCxn id="7" idx="5"/>
            <a:endCxn id="66" idx="1"/>
          </p:cNvCxnSpPr>
          <p:nvPr/>
        </p:nvCxnSpPr>
        <p:spPr>
          <a:xfrm>
            <a:off x="10271203" y="3385307"/>
            <a:ext cx="571842" cy="103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EDC66554-AEAD-5FCF-BD77-B9A64F1C779B}"/>
              </a:ext>
            </a:extLst>
          </p:cNvPr>
          <p:cNvCxnSpPr>
            <a:cxnSpLocks/>
            <a:stCxn id="38" idx="7"/>
            <a:endCxn id="66" idx="3"/>
          </p:cNvCxnSpPr>
          <p:nvPr/>
        </p:nvCxnSpPr>
        <p:spPr>
          <a:xfrm flipV="1">
            <a:off x="10271203" y="4621045"/>
            <a:ext cx="571842" cy="928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十字形 73">
            <a:extLst>
              <a:ext uri="{FF2B5EF4-FFF2-40B4-BE49-F238E27FC236}">
                <a16:creationId xmlns:a16="http://schemas.microsoft.com/office/drawing/2014/main" id="{A240549A-8DD4-C5EC-D00D-1FA345E58C00}"/>
              </a:ext>
            </a:extLst>
          </p:cNvPr>
          <p:cNvSpPr/>
          <p:nvPr/>
        </p:nvSpPr>
        <p:spPr>
          <a:xfrm>
            <a:off x="10792827" y="4374677"/>
            <a:ext cx="300082" cy="300082"/>
          </a:xfrm>
          <a:prstGeom prst="plus">
            <a:avLst>
              <a:gd name="adj" fmla="val 49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30681FD-7F12-6E7B-A2E5-2D3F4777A1D9}"/>
              </a:ext>
            </a:extLst>
          </p:cNvPr>
          <p:cNvSpPr txBox="1"/>
          <p:nvPr/>
        </p:nvSpPr>
        <p:spPr>
          <a:xfrm>
            <a:off x="10496475" y="364084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W_1</a:t>
            </a:r>
            <a:endParaRPr kumimoji="1"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399DD22-E00C-3756-0A02-35C76D3CA6C5}"/>
              </a:ext>
            </a:extLst>
          </p:cNvPr>
          <p:cNvSpPr txBox="1"/>
          <p:nvPr/>
        </p:nvSpPr>
        <p:spPr>
          <a:xfrm>
            <a:off x="10515406" y="508549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W_M</a:t>
            </a:r>
            <a:endParaRPr kumimoji="1" lang="zh-CN" altLang="en-US" dirty="0"/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1C25552D-61EF-047F-199C-FA1BDE9F6101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11092909" y="4524718"/>
            <a:ext cx="505491" cy="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99ACCC6B-EBA5-F135-92FE-62CEBCF7F5AC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7314611" y="3385307"/>
            <a:ext cx="528823" cy="1046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8DF26561-78C4-2DDD-2DF2-1556C31B1E46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7314611" y="4447247"/>
            <a:ext cx="528823" cy="110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23BADE0C-44D2-D63C-A264-F5FD7661C274}"/>
              </a:ext>
            </a:extLst>
          </p:cNvPr>
          <p:cNvSpPr txBox="1"/>
          <p:nvPr/>
        </p:nvSpPr>
        <p:spPr>
          <a:xfrm>
            <a:off x="6998895" y="4239595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DB9759F-9FD7-B514-5C9B-31F2C5F9AE62}"/>
              </a:ext>
            </a:extLst>
          </p:cNvPr>
          <p:cNvSpPr txBox="1"/>
          <p:nvPr/>
        </p:nvSpPr>
        <p:spPr>
          <a:xfrm>
            <a:off x="11414347" y="413254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CD9ADDD6-0AC9-0C12-F2E6-1F57B8890A41}"/>
              </a:ext>
            </a:extLst>
          </p:cNvPr>
          <p:cNvSpPr txBox="1"/>
          <p:nvPr/>
        </p:nvSpPr>
        <p:spPr>
          <a:xfrm>
            <a:off x="7394129" y="6513659"/>
            <a:ext cx="212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ESN</a:t>
            </a:r>
            <a:r>
              <a:rPr kumimoji="1" lang="zh-CN" altLang="en-US" dirty="0"/>
              <a:t>输入层</a:t>
            </a:r>
            <a:r>
              <a:rPr kumimoji="1" lang="en-US" altLang="zh-CN" dirty="0"/>
              <a:t>+</a:t>
            </a:r>
            <a:r>
              <a:rPr kumimoji="1" lang="zh-CN" altLang="en-US" dirty="0"/>
              <a:t>储层</a:t>
            </a: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F5D7A07B-F0EC-C6AA-00F8-C5CC18EACA6E}"/>
              </a:ext>
            </a:extLst>
          </p:cNvPr>
          <p:cNvSpPr/>
          <p:nvPr/>
        </p:nvSpPr>
        <p:spPr>
          <a:xfrm>
            <a:off x="7452646" y="2783508"/>
            <a:ext cx="3062760" cy="134902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6C84319C-A690-10DB-41D2-82ACFB5A98D0}"/>
              </a:ext>
            </a:extLst>
          </p:cNvPr>
          <p:cNvCxnSpPr>
            <a:cxnSpLocks/>
            <a:stCxn id="91" idx="0"/>
            <a:endCxn id="95" idx="2"/>
          </p:cNvCxnSpPr>
          <p:nvPr/>
        </p:nvCxnSpPr>
        <p:spPr>
          <a:xfrm flipV="1">
            <a:off x="8984026" y="1907422"/>
            <a:ext cx="390941" cy="87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8095B3B2-B0AF-2570-0800-E719A2658120}"/>
              </a:ext>
            </a:extLst>
          </p:cNvPr>
          <p:cNvSpPr txBox="1"/>
          <p:nvPr/>
        </p:nvSpPr>
        <p:spPr>
          <a:xfrm>
            <a:off x="8582776" y="352339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beta_1</a:t>
            </a:r>
            <a:endParaRPr kumimoji="1"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69D7CEE9-5B2E-CC9C-8783-F28A11185110}"/>
              </a:ext>
            </a:extLst>
          </p:cNvPr>
          <p:cNvSpPr txBox="1"/>
          <p:nvPr/>
        </p:nvSpPr>
        <p:spPr>
          <a:xfrm>
            <a:off x="8546531" y="5866063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beta_M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756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4"/>
            <a:ext cx="11353800" cy="54387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最终目标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如果上面任务可以很好地实现，也就是我们找到一种</a:t>
            </a:r>
            <a:r>
              <a:rPr kumimoji="1" lang="en-US" altLang="zh-CN" dirty="0" err="1"/>
              <a:t>beta_m</a:t>
            </a:r>
            <a:r>
              <a:rPr kumimoji="1" lang="zh-CN" altLang="en-US" dirty="0"/>
              <a:t>参数的最优分布，可以最佳地近似</a:t>
            </a:r>
            <a:r>
              <a:rPr kumimoji="1" lang="en-US" altLang="zh-CN" dirty="0" err="1"/>
              <a:t>a^n</a:t>
            </a:r>
            <a:r>
              <a:rPr kumimoji="1" lang="en-US" altLang="zh-CN" dirty="0"/>
              <a:t> * u[n]</a:t>
            </a:r>
            <a:r>
              <a:rPr kumimoji="1" lang="zh-CN" altLang="en-US" dirty="0"/>
              <a:t>，其中</a:t>
            </a:r>
            <a:r>
              <a:rPr kumimoji="1" lang="en-US" altLang="zh-CN" dirty="0"/>
              <a:t>a</a:t>
            </a:r>
            <a:r>
              <a:rPr kumimoji="1" lang="zh-CN" altLang="en-US" dirty="0"/>
              <a:t>具有先验分布，那么</a:t>
            </a:r>
            <a:r>
              <a:rPr kumimoji="1" lang="zh-CN" altLang="en-US" dirty="0">
                <a:solidFill>
                  <a:srgbClr val="FF0000"/>
                </a:solidFill>
              </a:rPr>
              <a:t>任意的</a:t>
            </a:r>
            <a:r>
              <a:rPr kumimoji="1" lang="en-US" altLang="zh-CN" dirty="0">
                <a:solidFill>
                  <a:srgbClr val="FF0000"/>
                </a:solidFill>
              </a:rPr>
              <a:t>LTI</a:t>
            </a:r>
            <a:r>
              <a:rPr kumimoji="1" lang="zh-CN" altLang="en-US" dirty="0">
                <a:solidFill>
                  <a:srgbClr val="FF0000"/>
                </a:solidFill>
              </a:rPr>
              <a:t>系统响应</a:t>
            </a:r>
            <a:r>
              <a:rPr kumimoji="1" lang="zh-CN" altLang="en-US" dirty="0"/>
              <a:t>都可以按此方式实现（因为</a:t>
            </a:r>
            <a:r>
              <a:rPr kumimoji="1" lang="en-US" altLang="zh-CN" dirty="0" err="1"/>
              <a:t>a^n</a:t>
            </a:r>
            <a:r>
              <a:rPr kumimoji="1" lang="en-US" altLang="zh-CN" dirty="0"/>
              <a:t> * u[n]</a:t>
            </a:r>
            <a:r>
              <a:rPr kumimoji="1" lang="zh-CN" altLang="en-US" dirty="0"/>
              <a:t>是基底）</a:t>
            </a:r>
            <a:endParaRPr kumimoji="1" lang="en-US" altLang="zh-CN" dirty="0"/>
          </a:p>
          <a:p>
            <a:r>
              <a:rPr kumimoji="1" lang="zh-CN" altLang="en-US" dirty="0"/>
              <a:t>具体目标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我们需要对参数</a:t>
            </a:r>
            <a:r>
              <a:rPr kumimoji="1" lang="en-US" altLang="zh-CN" dirty="0"/>
              <a:t>beta</a:t>
            </a:r>
            <a:r>
              <a:rPr kumimoji="1" lang="zh-CN" altLang="en-US" dirty="0"/>
              <a:t>进行随机生成，那么其</a:t>
            </a:r>
            <a:r>
              <a:rPr kumimoji="1" lang="zh-CN" altLang="en-US" dirty="0">
                <a:solidFill>
                  <a:srgbClr val="FF0000"/>
                </a:solidFill>
              </a:rPr>
              <a:t>最优分布</a:t>
            </a:r>
            <a:r>
              <a:rPr kumimoji="1" lang="zh-CN" altLang="en-US" dirty="0"/>
              <a:t>是什么？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文章主要贡献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这个最优分布，对任意先验分布的</a:t>
            </a:r>
            <a:r>
              <a:rPr kumimoji="1" lang="en-US" altLang="zh-CN" dirty="0"/>
              <a:t>a</a:t>
            </a:r>
            <a:r>
              <a:rPr kumimoji="1" lang="zh-CN" altLang="en-US" dirty="0"/>
              <a:t>都有表达式吗？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结论：是的，文章先从均匀分布入手，再拓展到一般分布情况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对于一般的</a:t>
            </a:r>
            <a:r>
              <a:rPr kumimoji="1" lang="en-US" altLang="zh-CN" dirty="0"/>
              <a:t>ESN</a:t>
            </a:r>
            <a:r>
              <a:rPr kumimoji="1" lang="zh-CN" altLang="en-US" dirty="0"/>
              <a:t>（随机且稀疏生成内部连接），内部有许多节点互相连接，是否性能会优于前页的简单</a:t>
            </a:r>
            <a:r>
              <a:rPr kumimoji="1" lang="en-US" altLang="zh-CN" dirty="0"/>
              <a:t>ESN</a:t>
            </a:r>
            <a:r>
              <a:rPr kumimoji="1" lang="zh-CN" altLang="en-US" dirty="0"/>
              <a:t>结构？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结论：不会，因为可以将有连接情况，等价转化为无连接情况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作为</a:t>
            </a:r>
            <a:r>
              <a:rPr kumimoji="1" lang="en-US" altLang="zh-CN" dirty="0"/>
              <a:t>ESN</a:t>
            </a:r>
            <a:r>
              <a:rPr kumimoji="1" lang="zh-CN" altLang="en-US" dirty="0"/>
              <a:t>的重要超参数，节点数量</a:t>
            </a:r>
            <a:r>
              <a:rPr kumimoji="1" lang="en-US" altLang="zh-CN" dirty="0"/>
              <a:t>M</a:t>
            </a:r>
            <a:r>
              <a:rPr kumimoji="1" lang="zh-CN" altLang="en-US" dirty="0"/>
              <a:t>会影响到实际训练效果，我们该如何进行模型选择？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结论：利用</a:t>
            </a:r>
            <a:r>
              <a:rPr kumimoji="1" lang="en-US" altLang="zh-CN" dirty="0"/>
              <a:t>AIC</a:t>
            </a:r>
            <a:r>
              <a:rPr kumimoji="1" lang="zh-CN" altLang="en-US" dirty="0"/>
              <a:t>对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目标正则化，添加了一个包含</a:t>
            </a:r>
            <a:r>
              <a:rPr kumimoji="1" lang="en-US" altLang="zh-CN" dirty="0"/>
              <a:t>M</a:t>
            </a:r>
            <a:r>
              <a:rPr kumimoji="1" lang="zh-CN" altLang="en-US" dirty="0"/>
              <a:t>的偏置项，并给出选择</a:t>
            </a:r>
            <a:r>
              <a:rPr kumimoji="1" lang="en-US" altLang="zh-CN" dirty="0"/>
              <a:t>M</a:t>
            </a:r>
            <a:r>
              <a:rPr kumimoji="1" lang="zh-CN" altLang="en-US" dirty="0"/>
              <a:t>的渐进准则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前述工作都是在激活函数为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的情况下讨论的，对于非线形激活怎么办？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Jere</a:t>
            </a:r>
            <a:r>
              <a:rPr kumimoji="1" lang="zh-CN" altLang="en-US" dirty="0"/>
              <a:t>的未来工作之一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6785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38A1BAC-E1F6-BE28-99CA-6732C856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55" y="5145089"/>
            <a:ext cx="6490489" cy="14033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CDBF42-0B18-9D6B-7171-A6B145AD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4001294"/>
            <a:ext cx="5778500" cy="825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目标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：最优分布推导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BB9F93A-BCA7-B333-1F9D-F3F7A43EA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58500" cy="4351338"/>
              </a:xfrm>
            </p:spPr>
            <p:txBody>
              <a:bodyPr/>
              <a:lstStyle/>
              <a:p>
                <a:r>
                  <a:rPr kumimoji="1" lang="zh-CN" altLang="en-US" dirty="0"/>
                  <a:t>假设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为</a:t>
                </a:r>
                <a:r>
                  <a:rPr kumimoji="1" lang="en-US" altLang="zh-CN" dirty="0"/>
                  <a:t>[-a_0,a_0]</a:t>
                </a:r>
                <a:r>
                  <a:rPr kumimoji="1" lang="zh-CN" altLang="en-US" dirty="0"/>
                  <a:t>的均匀分布，</a:t>
                </a:r>
                <a:r>
                  <a:rPr kumimoji="1" lang="en-US" altLang="zh-CN" dirty="0"/>
                  <a:t>0&lt;a_0&lt;1</a:t>
                </a:r>
              </a:p>
              <a:p>
                <a:r>
                  <a:rPr kumimoji="1" lang="zh-CN" altLang="en-US" dirty="0"/>
                  <a:t>投影误差</a:t>
                </a:r>
                <a:r>
                  <a:rPr kumimoji="1" lang="en-US" altLang="zh-CN" dirty="0"/>
                  <a:t>e</a:t>
                </a:r>
              </a:p>
              <a:p>
                <a:pPr lvl="1"/>
                <a:r>
                  <a:rPr kumimoji="1" lang="en-US" altLang="zh-CN" b="1" dirty="0" err="1"/>
                  <a:t>s</a:t>
                </a:r>
                <a:r>
                  <a:rPr kumimoji="1" lang="en-US" altLang="zh-CN" dirty="0" err="1"/>
                  <a:t>_beta_m</a:t>
                </a:r>
                <a:r>
                  <a:rPr kumimoji="1" lang="zh-CN" altLang="en-US" dirty="0"/>
                  <a:t>就是</a:t>
                </a:r>
                <a:r>
                  <a:rPr kumimoji="1" lang="en-US" altLang="zh-CN" dirty="0" err="1"/>
                  <a:t>beta_m^n</a:t>
                </a:r>
                <a:r>
                  <a:rPr kumimoji="1" lang="en-US" altLang="zh-CN" dirty="0"/>
                  <a:t> * u[n]</a:t>
                </a:r>
                <a:r>
                  <a:rPr kumimoji="1" lang="zh-CN" altLang="en-US" dirty="0"/>
                  <a:t>向量，目标是</a:t>
                </a:r>
                <a:r>
                  <a:rPr kumimoji="1" lang="en-US" altLang="zh-CN" dirty="0" err="1"/>
                  <a:t>a^n</a:t>
                </a:r>
                <a:r>
                  <a:rPr kumimoji="1" lang="en-US" altLang="zh-CN" dirty="0"/>
                  <a:t> * u[n]</a:t>
                </a:r>
                <a:r>
                  <a:rPr kumimoji="1" lang="zh-CN" altLang="en-US" dirty="0"/>
                  <a:t>向量，因此近似误差</a:t>
                </a:r>
                <a:r>
                  <a:rPr kumimoji="1" lang="en-US" altLang="zh-CN" dirty="0"/>
                  <a:t>e</a:t>
                </a:r>
                <a:r>
                  <a:rPr kumimoji="1" lang="zh-CN" altLang="en-US" dirty="0"/>
                  <a:t>等于投影误差，可由</a:t>
                </a:r>
                <a:r>
                  <a:rPr kumimoji="1" lang="zh-CN" altLang="en-US" u="sng" dirty="0"/>
                  <a:t>最小投影距离</a:t>
                </a:r>
                <a:r>
                  <a:rPr kumimoji="1" lang="zh-CN" altLang="en-US" dirty="0"/>
                  <a:t>推导出</a:t>
                </a:r>
                <a:r>
                  <a:rPr kumimoji="1" lang="en-US" altLang="zh-CN" dirty="0"/>
                  <a:t>r</a:t>
                </a:r>
                <a:r>
                  <a:rPr kumimoji="1" lang="zh-CN" altLang="en-US" dirty="0"/>
                  <a:t>，以及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zh-CN" altLang="en-US" dirty="0"/>
                  <a:t>。由此得到</a:t>
                </a:r>
                <a:r>
                  <a:rPr kumimoji="1" lang="en-US" altLang="zh-CN" dirty="0"/>
                  <a:t>e</a:t>
                </a:r>
                <a:r>
                  <a:rPr kumimoji="1" lang="zh-CN" altLang="en-US" dirty="0"/>
                  <a:t>作为</a:t>
                </a:r>
                <a:r>
                  <a:rPr kumimoji="1" lang="en-US" altLang="zh-CN" dirty="0"/>
                  <a:t>loss</a:t>
                </a:r>
              </a:p>
              <a:p>
                <a:pPr lvl="1"/>
                <a:r>
                  <a:rPr kumimoji="1" lang="zh-CN" altLang="en-US" dirty="0"/>
                  <a:t>最好的</a:t>
                </a:r>
                <a:r>
                  <a:rPr kumimoji="1" lang="en-US" altLang="zh-CN" dirty="0"/>
                  <a:t>Reservoir</a:t>
                </a:r>
                <a:r>
                  <a:rPr kumimoji="1" lang="zh-CN" altLang="en-US" dirty="0"/>
                  <a:t>参数设计，是找到</a:t>
                </a:r>
                <a:r>
                  <a:rPr kumimoji="1" lang="en-US" altLang="zh-CN" dirty="0"/>
                  <a:t>beta</a:t>
                </a:r>
                <a:r>
                  <a:rPr kumimoji="1" lang="zh-CN" altLang="en-US" dirty="0"/>
                  <a:t>最优取值，让期望</a:t>
                </a:r>
                <a:r>
                  <a:rPr kumimoji="1" lang="en-US" altLang="zh-CN" dirty="0"/>
                  <a:t>loss</a:t>
                </a:r>
                <a:r>
                  <a:rPr kumimoji="1" lang="zh-CN" altLang="en-US" dirty="0"/>
                  <a:t>最小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此问题难以求解，因此转化为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寻找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beta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的最优分布</a:t>
                </a:r>
                <a:r>
                  <a:rPr kumimoji="1" lang="zh-CN" altLang="en-US" dirty="0"/>
                  <a:t>，该分布下平均</a:t>
                </a:r>
                <a:r>
                  <a:rPr kumimoji="1" lang="en-US" altLang="zh-CN" dirty="0"/>
                  <a:t>loss</a:t>
                </a:r>
                <a:r>
                  <a:rPr kumimoji="1" lang="zh-CN" altLang="en-US" dirty="0"/>
                  <a:t>最小</a:t>
                </a:r>
                <a:endParaRPr kumimoji="1" lang="en-US" altLang="zh-CN" dirty="0"/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BB9F93A-BCA7-B333-1F9D-F3F7A43EA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58500" cy="4351338"/>
              </a:xfrm>
              <a:blipFill>
                <a:blip r:embed="rId4"/>
                <a:stretch>
                  <a:fillRect l="-1051" t="-2326" r="-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02F1945-F20A-4832-A9E4-0BF3DFEC2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048" y="90488"/>
            <a:ext cx="4421952" cy="25082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43636B-BF21-C984-50FE-7232AAA561F6}"/>
              </a:ext>
            </a:extLst>
          </p:cNvPr>
          <p:cNvSpPr txBox="1"/>
          <p:nvPr/>
        </p:nvSpPr>
        <p:spPr>
          <a:xfrm>
            <a:off x="7348316" y="632407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先验分布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D2DF59C-BC52-22A7-AF73-28F2E68A07B9}"/>
              </a:ext>
            </a:extLst>
          </p:cNvPr>
          <p:cNvSpPr/>
          <p:nvPr/>
        </p:nvSpPr>
        <p:spPr>
          <a:xfrm>
            <a:off x="6054804" y="5199409"/>
            <a:ext cx="1107996" cy="134902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4752C87-2FFE-C625-D5AC-F4928997091B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7000538" y="6350877"/>
            <a:ext cx="347778" cy="15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AD1662C5-E43E-8D6C-80D4-0C984E514F04}"/>
              </a:ext>
            </a:extLst>
          </p:cNvPr>
          <p:cNvSpPr/>
          <p:nvPr/>
        </p:nvSpPr>
        <p:spPr>
          <a:xfrm>
            <a:off x="4100223" y="5516586"/>
            <a:ext cx="1752360" cy="97628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2076E2E6-6746-4751-52C1-46B943C9B330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3604923" y="6349901"/>
            <a:ext cx="751927" cy="142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5107DB3-8BFA-27E5-870E-78EB5AF702CD}"/>
              </a:ext>
            </a:extLst>
          </p:cNvPr>
          <p:cNvSpPr txBox="1"/>
          <p:nvPr/>
        </p:nvSpPr>
        <p:spPr>
          <a:xfrm>
            <a:off x="2415010" y="63637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优化目标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55FF309-A508-6452-5501-8600B8F93431}"/>
              </a:ext>
            </a:extLst>
          </p:cNvPr>
          <p:cNvSpPr/>
          <p:nvPr/>
        </p:nvSpPr>
        <p:spPr>
          <a:xfrm>
            <a:off x="7162800" y="5537451"/>
            <a:ext cx="1970646" cy="72231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7961463-6E29-F144-0FA9-DD7A2D2DE5A5}"/>
              </a:ext>
            </a:extLst>
          </p:cNvPr>
          <p:cNvSpPr txBox="1"/>
          <p:nvPr/>
        </p:nvSpPr>
        <p:spPr>
          <a:xfrm>
            <a:off x="9716387" y="5516586"/>
            <a:ext cx="223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确定</a:t>
            </a:r>
            <a:r>
              <a:rPr kumimoji="1" lang="en-US" altLang="zh-CN" dirty="0"/>
              <a:t>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beta</a:t>
            </a:r>
            <a:r>
              <a:rPr kumimoji="1" lang="zh-CN" altLang="en-US" dirty="0"/>
              <a:t>，可以计算出来一个</a:t>
            </a:r>
            <a:r>
              <a:rPr kumimoji="1" lang="en-US" altLang="zh-CN" dirty="0"/>
              <a:t>loss</a:t>
            </a:r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EA35CCC7-5648-6C29-7DCE-9A8289779BC0}"/>
              </a:ext>
            </a:extLst>
          </p:cNvPr>
          <p:cNvCxnSpPr>
            <a:cxnSpLocks/>
            <a:stCxn id="21" idx="7"/>
            <a:endCxn id="22" idx="1"/>
          </p:cNvCxnSpPr>
          <p:nvPr/>
        </p:nvCxnSpPr>
        <p:spPr>
          <a:xfrm>
            <a:off x="8844852" y="5643231"/>
            <a:ext cx="871535" cy="19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07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目标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：最优分布推导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8500" cy="4351338"/>
          </a:xfrm>
        </p:spPr>
        <p:txBody>
          <a:bodyPr/>
          <a:lstStyle/>
          <a:p>
            <a:r>
              <a:rPr kumimoji="1" lang="en-US" altLang="zh-CN" dirty="0"/>
              <a:t>Loss</a:t>
            </a:r>
            <a:r>
              <a:rPr kumimoji="1" lang="zh-CN" altLang="en-US" dirty="0"/>
              <a:t>函数较复杂，难以处理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最近邻近似</a:t>
            </a:r>
            <a:r>
              <a:rPr kumimoji="1" lang="zh-CN" altLang="en-US" dirty="0"/>
              <a:t>：当</a:t>
            </a:r>
            <a:r>
              <a:rPr kumimoji="1" lang="en-US" altLang="zh-CN" dirty="0"/>
              <a:t>M</a:t>
            </a:r>
            <a:r>
              <a:rPr kumimoji="1" lang="zh-CN" altLang="en-US" dirty="0"/>
              <a:t>比较大的时候，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主要由</a:t>
            </a:r>
            <a:r>
              <a:rPr kumimoji="1" lang="zh-CN" altLang="en-US" dirty="0">
                <a:solidFill>
                  <a:srgbClr val="FF0000"/>
                </a:solidFill>
              </a:rPr>
              <a:t>最近的两个</a:t>
            </a:r>
            <a:r>
              <a:rPr kumimoji="1" lang="en-US" altLang="zh-CN" dirty="0"/>
              <a:t>beta</a:t>
            </a:r>
            <a:r>
              <a:rPr kumimoji="1" lang="zh-CN" altLang="en-US" dirty="0"/>
              <a:t>决定（最近是说，</a:t>
            </a:r>
            <a:r>
              <a:rPr kumimoji="1" lang="en-US" altLang="zh-CN" dirty="0"/>
              <a:t>beta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的极点最接近）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此时，优化问题</a:t>
            </a:r>
            <a:r>
              <a:rPr kumimoji="1" lang="zh-CN" altLang="en-US" dirty="0">
                <a:solidFill>
                  <a:srgbClr val="FF0000"/>
                </a:solidFill>
              </a:rPr>
              <a:t>近似</a:t>
            </a:r>
            <a:r>
              <a:rPr kumimoji="1" lang="zh-CN" altLang="en-US" dirty="0"/>
              <a:t>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FF37CF-2D5F-60F1-84B4-ADC16D93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3143250"/>
            <a:ext cx="5167796" cy="1212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255DB6-6FE9-2D6B-E567-A81084738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4975390"/>
            <a:ext cx="6381750" cy="15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5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19662-205A-AB17-BBCA-F8E795D0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D6E9FB-B78A-FCB8-305D-A88BA2A67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基本数学原理：</a:t>
            </a:r>
            <a:r>
              <a:rPr kumimoji="1" lang="en-US" altLang="zh-CN" dirty="0"/>
              <a:t>MLP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BP</a:t>
            </a:r>
            <a:r>
              <a:rPr kumimoji="1" lang="zh-CN" altLang="en-US" dirty="0"/>
              <a:t>，梯度消失</a:t>
            </a:r>
            <a:r>
              <a:rPr kumimoji="1" lang="en-US" altLang="zh-CN" dirty="0"/>
              <a:t>/</a:t>
            </a:r>
            <a:r>
              <a:rPr kumimoji="1" lang="zh-CN" altLang="en-US" dirty="0"/>
              <a:t>爆炸</a:t>
            </a:r>
            <a:r>
              <a:rPr kumimoji="1" lang="en-US" altLang="zh-CN" dirty="0"/>
              <a:t>……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RNN</a:t>
            </a:r>
            <a:r>
              <a:rPr kumimoji="1" lang="zh-CN" altLang="en-US" dirty="0"/>
              <a:t>基础：原始</a:t>
            </a:r>
            <a:r>
              <a:rPr kumimoji="1" lang="en-US" altLang="zh-CN" dirty="0"/>
              <a:t>RNN</a:t>
            </a:r>
            <a:r>
              <a:rPr kumimoji="1" lang="zh-CN" altLang="en-US" dirty="0"/>
              <a:t>，</a:t>
            </a:r>
            <a:r>
              <a:rPr kumimoji="1" lang="en-US" altLang="zh-CN" dirty="0"/>
              <a:t>LSTM</a:t>
            </a:r>
            <a:r>
              <a:rPr kumimoji="1" lang="zh-CN" altLang="en-US" dirty="0"/>
              <a:t>，随机化</a:t>
            </a:r>
            <a:r>
              <a:rPr kumimoji="1" lang="en-US" altLang="zh-CN" dirty="0"/>
              <a:t>RNN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XML</a:t>
            </a:r>
            <a:r>
              <a:rPr kumimoji="1" lang="zh-CN" altLang="en-US" dirty="0"/>
              <a:t>：</a:t>
            </a:r>
            <a:r>
              <a:rPr kumimoji="1" lang="en-US" altLang="zh-CN" dirty="0"/>
              <a:t>RC</a:t>
            </a:r>
            <a:r>
              <a:rPr kumimoji="1" lang="zh-CN" altLang="en-US" dirty="0"/>
              <a:t>，</a:t>
            </a:r>
            <a:r>
              <a:rPr kumimoji="1" lang="en-US" altLang="zh-CN" dirty="0"/>
              <a:t>ESN</a:t>
            </a:r>
            <a:r>
              <a:rPr kumimoji="1" lang="zh-CN" altLang="en-US" dirty="0"/>
              <a:t>，最优分布，渐进性能，模型选择，收敛速度</a:t>
            </a:r>
          </a:p>
        </p:txBody>
      </p:sp>
    </p:spTree>
    <p:extLst>
      <p:ext uri="{BB962C8B-B14F-4D97-AF65-F5344CB8AC3E}">
        <p14:creationId xmlns:p14="http://schemas.microsoft.com/office/powerpoint/2010/main" val="3145067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目标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：最优分布推导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2478" cy="4351338"/>
          </a:xfrm>
        </p:spPr>
        <p:txBody>
          <a:bodyPr/>
          <a:lstStyle/>
          <a:p>
            <a:r>
              <a:rPr kumimoji="1" lang="zh-CN" altLang="en-US" dirty="0"/>
              <a:t>把近似目标称为</a:t>
            </a:r>
            <a:r>
              <a:rPr kumimoji="1" lang="en-US" altLang="zh-CN" dirty="0"/>
              <a:t>e_1</a:t>
            </a:r>
          </a:p>
          <a:p>
            <a:pPr lvl="1"/>
            <a:r>
              <a:rPr kumimoji="1" lang="zh-CN" altLang="en-US" dirty="0"/>
              <a:t>将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的范围划分为众多子集</a:t>
            </a:r>
            <a:r>
              <a:rPr kumimoji="1" lang="en-US" altLang="zh-CN" dirty="0"/>
              <a:t>R</a:t>
            </a:r>
          </a:p>
          <a:p>
            <a:r>
              <a:rPr kumimoji="1" lang="en-US" altLang="zh-CN" dirty="0"/>
              <a:t>e_1</a:t>
            </a:r>
            <a:r>
              <a:rPr kumimoji="1" lang="zh-CN" altLang="en-US" dirty="0"/>
              <a:t>的上界称为</a:t>
            </a:r>
            <a:r>
              <a:rPr kumimoji="1" lang="en-US" altLang="zh-CN" dirty="0"/>
              <a:t>e_2</a:t>
            </a:r>
          </a:p>
          <a:p>
            <a:pPr lvl="1"/>
            <a:r>
              <a:rPr kumimoji="1" lang="zh-CN" altLang="en-US" dirty="0"/>
              <a:t>原问题转为最小化上界函数，相当于进行了一次松弛</a:t>
            </a:r>
            <a:endParaRPr kumimoji="1" lang="en-US" altLang="zh-CN" dirty="0"/>
          </a:p>
          <a:p>
            <a:r>
              <a:rPr kumimoji="1" lang="zh-CN" altLang="en-US" dirty="0"/>
              <a:t>对于</a:t>
            </a:r>
            <a:r>
              <a:rPr kumimoji="1" lang="en-US" altLang="zh-CN" dirty="0"/>
              <a:t>e_2</a:t>
            </a:r>
            <a:r>
              <a:rPr kumimoji="1" lang="zh-CN" altLang="en-US" dirty="0"/>
              <a:t>目标，因为考虑的是</a:t>
            </a:r>
            <a:r>
              <a:rPr kumimoji="1" lang="en-US" altLang="zh-CN" dirty="0"/>
              <a:t>a</a:t>
            </a:r>
            <a:r>
              <a:rPr kumimoji="1" lang="zh-CN" altLang="en-US" dirty="0"/>
              <a:t>均匀先验分布，所以红色部分在不同子集是相等的，问题转化为下式：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3A4279-3F1E-4B60-EADC-2E40BEFF1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914" y="1562063"/>
            <a:ext cx="6457950" cy="34262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BDD3D0-B4F1-BEA5-824F-E055DC07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01" y="5850664"/>
            <a:ext cx="5298048" cy="907200"/>
          </a:xfrm>
          <a:prstGeom prst="rect">
            <a:avLst/>
          </a:prstGeom>
        </p:spPr>
      </p:pic>
      <p:sp>
        <p:nvSpPr>
          <p:cNvPr id="10" name="下箭头 9">
            <a:extLst>
              <a:ext uri="{FF2B5EF4-FFF2-40B4-BE49-F238E27FC236}">
                <a16:creationId xmlns:a16="http://schemas.microsoft.com/office/drawing/2014/main" id="{7E9DC842-566A-E9CC-4C6C-D89C167D0A01}"/>
              </a:ext>
            </a:extLst>
          </p:cNvPr>
          <p:cNvSpPr/>
          <p:nvPr/>
        </p:nvSpPr>
        <p:spPr>
          <a:xfrm>
            <a:off x="8470900" y="4969810"/>
            <a:ext cx="1066800" cy="6435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07DD64-CBCA-F821-3047-977AB205329E}"/>
              </a:ext>
            </a:extLst>
          </p:cNvPr>
          <p:cNvSpPr txBox="1"/>
          <p:nvPr/>
        </p:nvSpPr>
        <p:spPr>
          <a:xfrm>
            <a:off x="9690100" y="51069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上界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DBD0C9AD-AB93-6887-A026-E52536EDA6CA}"/>
              </a:ext>
            </a:extLst>
          </p:cNvPr>
          <p:cNvSpPr/>
          <p:nvPr/>
        </p:nvSpPr>
        <p:spPr>
          <a:xfrm>
            <a:off x="5550679" y="1381730"/>
            <a:ext cx="6552421" cy="5476270"/>
          </a:xfrm>
          <a:prstGeom prst="roundRect">
            <a:avLst>
              <a:gd name="adj" fmla="val 91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4B9D551-A886-146D-C7B8-90219279E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17" y="5723363"/>
            <a:ext cx="5298048" cy="90720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15CF133C-223B-1D84-96D7-58C0DBD225C1}"/>
              </a:ext>
            </a:extLst>
          </p:cNvPr>
          <p:cNvSpPr/>
          <p:nvPr/>
        </p:nvSpPr>
        <p:spPr>
          <a:xfrm>
            <a:off x="7999992" y="3177940"/>
            <a:ext cx="3861808" cy="167323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7C303E-47ED-F464-F086-B8A9B33CFED8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9537700" y="811458"/>
            <a:ext cx="393196" cy="236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9D8EFD5-59E1-14BB-4DB6-84CD1F869B3F}"/>
              </a:ext>
            </a:extLst>
          </p:cNvPr>
          <p:cNvSpPr txBox="1"/>
          <p:nvPr/>
        </p:nvSpPr>
        <p:spPr>
          <a:xfrm>
            <a:off x="7938931" y="344684"/>
            <a:ext cx="392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是因为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在</a:t>
            </a:r>
            <a:r>
              <a:rPr kumimoji="1" lang="en-US" altLang="zh-CN" dirty="0"/>
              <a:t>R</a:t>
            </a:r>
            <a:r>
              <a:rPr kumimoji="1" lang="zh-CN" altLang="en-US" dirty="0"/>
              <a:t>小范围内变化不明显？</a:t>
            </a:r>
          </a:p>
        </p:txBody>
      </p:sp>
    </p:spTree>
    <p:extLst>
      <p:ext uri="{BB962C8B-B14F-4D97-AF65-F5344CB8AC3E}">
        <p14:creationId xmlns:p14="http://schemas.microsoft.com/office/powerpoint/2010/main" val="1125185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目标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：最优分布推导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46C387-44D2-9A45-C808-87BFEC6CBC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722100" cy="5032375"/>
              </a:xfrm>
            </p:spPr>
            <p:txBody>
              <a:bodyPr/>
              <a:lstStyle/>
              <a:p>
                <a:r>
                  <a:rPr lang="zh-CN" altLang="en-US" dirty="0"/>
                  <a:t>问题（</a:t>
                </a:r>
                <a:r>
                  <a:rPr lang="en-US" altLang="zh-CN" dirty="0"/>
                  <a:t>22</a:t>
                </a:r>
                <a:r>
                  <a:rPr lang="zh-CN" altLang="en-US" dirty="0"/>
                  <a:t>）仍然难以直接求解，所以首先分析内部                    的性质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考虑</a:t>
                </a:r>
                <a:r>
                  <a:rPr lang="en-US" altLang="zh-CN" dirty="0"/>
                  <a:t>M=2</a:t>
                </a:r>
                <a:r>
                  <a:rPr lang="zh-CN" altLang="en-US" dirty="0"/>
                  <a:t>的特殊情况，写出此时的近似</a:t>
                </a:r>
                <a:r>
                  <a:rPr lang="en-US" altLang="zh-CN" dirty="0"/>
                  <a:t>loss</a:t>
                </a:r>
                <a:r>
                  <a:rPr lang="zh-CN" altLang="en-US" dirty="0"/>
                  <a:t>函数（简单，有闭式解）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性质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：观察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，首先关于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一定是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凹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因为相关矩阵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/>
                  <a:t>是正定的，其逆矩阵也是正定的，因此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关于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凹；并且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关于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为线性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性质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：同时，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在两个极点</a:t>
                </a:r>
                <a:r>
                  <a:rPr lang="en-US" altLang="zh-CN" dirty="0"/>
                  <a:t>beta_1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beta_2</a:t>
                </a:r>
                <a:r>
                  <a:rPr lang="zh-CN" altLang="en-US" dirty="0"/>
                  <a:t>处的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值相等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zh-CN" altLang="en-US" dirty="0"/>
                  <a:t>因为</a:t>
                </a:r>
                <a:r>
                  <a:rPr lang="en-US" altLang="zh-CN" dirty="0"/>
                  <a:t>a=beta_1</a:t>
                </a:r>
                <a:r>
                  <a:rPr lang="zh-CN" altLang="en-US" dirty="0"/>
                  <a:t>或者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的时候，投影误差就没有了，直接可以用</a:t>
                </a:r>
                <a:r>
                  <a:rPr lang="en-US" altLang="zh-CN" dirty="0"/>
                  <a:t>beta</a:t>
                </a:r>
                <a:r>
                  <a:rPr lang="zh-CN" altLang="en-US" dirty="0"/>
                  <a:t>向量代表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向量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因此，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beta_1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beta_2</a:t>
                </a:r>
                <a:r>
                  <a:rPr lang="zh-CN" altLang="en-US" dirty="0"/>
                  <a:t>范围内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有且仅有</a:t>
                </a:r>
                <a:r>
                  <a:rPr lang="zh-CN" altLang="en-US" dirty="0"/>
                  <a:t>一个极大值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注意，上述性质对于</a:t>
                </a:r>
                <a:r>
                  <a:rPr lang="en-US" altLang="zh-CN" dirty="0"/>
                  <a:t>M&gt;2</a:t>
                </a:r>
                <a:r>
                  <a:rPr lang="zh-CN" altLang="en-US" dirty="0"/>
                  <a:t>也是一样成立的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046C387-44D2-9A45-C808-87BFEC6CB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722100" cy="5032375"/>
              </a:xfrm>
              <a:blipFill>
                <a:blip r:embed="rId2"/>
                <a:stretch>
                  <a:fillRect l="-975" t="-2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FD7CBB8-B09E-F93B-9C3F-532B69C4F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731" y="1825625"/>
            <a:ext cx="1922369" cy="447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CBA1EC-4A91-FBF0-B5B7-DB0E6D5F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00" y="2749550"/>
            <a:ext cx="489204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2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目标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：最优分布推导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8500" cy="4351338"/>
          </a:xfrm>
        </p:spPr>
        <p:txBody>
          <a:bodyPr/>
          <a:lstStyle/>
          <a:p>
            <a:r>
              <a:rPr kumimoji="1" lang="zh-CN" altLang="en-US" dirty="0"/>
              <a:t>基于上述性质，</a:t>
            </a:r>
            <a:r>
              <a:rPr kumimoji="1" lang="en-US" altLang="zh-CN" dirty="0"/>
              <a:t>(22)</a:t>
            </a:r>
            <a:r>
              <a:rPr kumimoji="1" lang="zh-CN" altLang="en-US" dirty="0"/>
              <a:t>中</a:t>
            </a:r>
            <a:r>
              <a:rPr kumimoji="1" lang="en-US" altLang="zh-CN" dirty="0"/>
              <a:t>sup{loss}</a:t>
            </a:r>
          </a:p>
          <a:p>
            <a:pPr lvl="1"/>
            <a:r>
              <a:rPr kumimoji="1" lang="zh-CN" altLang="en-US" dirty="0"/>
              <a:t>可以由下面的式子来表示（这不是紧的）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实际就是中点值</a:t>
            </a:r>
            <a:r>
              <a:rPr kumimoji="1" lang="en-US" altLang="zh-CN" dirty="0"/>
              <a:t>+</a:t>
            </a:r>
            <a:r>
              <a:rPr kumimoji="1" lang="zh-CN" altLang="en-US" dirty="0"/>
              <a:t>泰勒一阶项，这个结果相对来说更好处理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1.</a:t>
            </a:r>
            <a:r>
              <a:rPr kumimoji="1" lang="zh-CN" altLang="en-US" dirty="0"/>
              <a:t> 中点值可以通过：带入</a:t>
            </a:r>
            <a:r>
              <a:rPr kumimoji="1" lang="en-US" altLang="zh-CN" dirty="0"/>
              <a:t>a=beta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(23)</a:t>
            </a:r>
            <a:r>
              <a:rPr kumimoji="1" lang="zh-CN" altLang="en-US" dirty="0"/>
              <a:t>，并进行泰勒展开得到（附录</a:t>
            </a:r>
            <a:r>
              <a:rPr kumimoji="1" lang="en-US" altLang="zh-CN" dirty="0"/>
              <a:t>A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2.</a:t>
            </a:r>
            <a:r>
              <a:rPr kumimoji="1" lang="zh-CN" altLang="en-US" dirty="0"/>
              <a:t> 斜率可以通过：对</a:t>
            </a:r>
            <a:r>
              <a:rPr kumimoji="1" lang="en-US" altLang="zh-CN" dirty="0"/>
              <a:t>(23)</a:t>
            </a:r>
            <a:r>
              <a:rPr kumimoji="1" lang="zh-CN" altLang="en-US" dirty="0"/>
              <a:t>求偏导、并进行泰勒展开得到（附录</a:t>
            </a:r>
            <a:r>
              <a:rPr kumimoji="1" lang="en-US" altLang="zh-CN" dirty="0"/>
              <a:t>B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我们把</a:t>
            </a:r>
            <a:r>
              <a:rPr kumimoji="1" lang="en-US" altLang="zh-CN" dirty="0"/>
              <a:t>beta_1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2</a:t>
            </a:r>
            <a:r>
              <a:rPr kumimoji="1" lang="zh-CN" altLang="en-US" dirty="0"/>
              <a:t>用</a:t>
            </a:r>
            <a:r>
              <a:rPr kumimoji="1" lang="en-US" altLang="zh-CN" dirty="0"/>
              <a:t>beta</a:t>
            </a:r>
            <a:r>
              <a:rPr kumimoji="1" lang="zh-CN" altLang="en-US" dirty="0"/>
              <a:t>和三角来表示，得到</a:t>
            </a:r>
            <a:r>
              <a:rPr kumimoji="1" lang="en-US" altLang="zh-CN" dirty="0"/>
              <a:t>sup{loss}</a:t>
            </a:r>
            <a:r>
              <a:rPr kumimoji="1" lang="zh-CN" altLang="en-US" dirty="0"/>
              <a:t>的一个闭式表示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9F977A-809D-47FC-FA3A-135534C23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21" y="205582"/>
            <a:ext cx="5183579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3DA98C-B240-26FC-63F8-DFEFB374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37" y="2850356"/>
            <a:ext cx="5500891" cy="9207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8ABF855-FA0B-97FB-4D91-FAFED96793A8}"/>
              </a:ext>
            </a:extLst>
          </p:cNvPr>
          <p:cNvSpPr txBox="1"/>
          <p:nvPr/>
        </p:nvSpPr>
        <p:spPr>
          <a:xfrm>
            <a:off x="4058300" y="63912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决定项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857FD8-D9E1-13D8-7AE3-1699030D1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400" y="5541168"/>
            <a:ext cx="5798152" cy="8501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7E3234-4F22-AD4D-789D-1D3CB1384CF6}"/>
              </a:ext>
            </a:extLst>
          </p:cNvPr>
          <p:cNvSpPr txBox="1"/>
          <p:nvPr/>
        </p:nvSpPr>
        <p:spPr>
          <a:xfrm>
            <a:off x="890104" y="620660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r>
              <a:rPr kumimoji="1" lang="zh-CN" altLang="en-US" dirty="0"/>
              <a:t>邻域内，误差近似表达式</a:t>
            </a:r>
          </a:p>
        </p:txBody>
      </p:sp>
    </p:spTree>
    <p:extLst>
      <p:ext uri="{BB962C8B-B14F-4D97-AF65-F5344CB8AC3E}">
        <p14:creationId xmlns:p14="http://schemas.microsoft.com/office/powerpoint/2010/main" val="3261133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目标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：最优分布推导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BB9F93A-BCA7-B333-1F9D-F3F7A43EA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58500" cy="4351338"/>
              </a:xfrm>
            </p:spPr>
            <p:txBody>
              <a:bodyPr/>
              <a:lstStyle/>
              <a:p>
                <a:r>
                  <a:rPr kumimoji="1" lang="zh-CN" altLang="en-US" dirty="0"/>
                  <a:t>将</a:t>
                </a:r>
                <a:r>
                  <a:rPr kumimoji="1" lang="en-US" altLang="zh-CN" dirty="0"/>
                  <a:t>(27)</a:t>
                </a:r>
                <a:r>
                  <a:rPr kumimoji="1" lang="zh-CN" altLang="en-US" dirty="0"/>
                  <a:t>带入</a:t>
                </a:r>
                <a:r>
                  <a:rPr kumimoji="1" lang="en-US" altLang="zh-CN" dirty="0"/>
                  <a:t>(22)</a:t>
                </a:r>
                <a:r>
                  <a:rPr kumimoji="1" lang="zh-CN" altLang="en-US" dirty="0"/>
                  <a:t>中</a:t>
                </a:r>
                <a:r>
                  <a:rPr kumimoji="1" lang="en-US" altLang="zh-CN" dirty="0"/>
                  <a:t>sup{loss}</a:t>
                </a:r>
                <a:r>
                  <a:rPr kumimoji="1" lang="zh-CN" altLang="en-US" dirty="0"/>
                  <a:t>项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误差与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1" lang="zh-CN" altLang="en-US" dirty="0"/>
                  <a:t>正相关，而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，因此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误差与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1" lang="zh-CN" altLang="en-US" dirty="0">
                    <a:solidFill>
                      <a:srgbClr val="FF0000"/>
                    </a:solidFill>
                  </a:rPr>
                  <a:t>正相关</a:t>
                </a:r>
                <a:r>
                  <a:rPr kumimoji="1" lang="zh-CN" altLang="en-US" dirty="0"/>
                  <a:t>（结论之一）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最优值：令</a:t>
                </a:r>
                <a:r>
                  <a:rPr kumimoji="1" lang="en-US" altLang="zh-CN" dirty="0"/>
                  <a:t>(27)</a:t>
                </a:r>
                <a:r>
                  <a:rPr kumimoji="1" lang="zh-CN" altLang="en-US" dirty="0"/>
                  <a:t>中决定项，在所有邻域内保持恒定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由此，采样间隔正比于（</a:t>
                </a:r>
                <a:r>
                  <a:rPr kumimoji="1" lang="en-US" altLang="zh-CN" dirty="0"/>
                  <a:t>1-beta^2</a:t>
                </a:r>
                <a:r>
                  <a:rPr kumimoji="1" lang="zh-CN" altLang="en-US" dirty="0"/>
                  <a:t>），得到最优分布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其中，参数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可以通过概率归一化得到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BB9F93A-BCA7-B333-1F9D-F3F7A43EA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58500" cy="4351338"/>
              </a:xfrm>
              <a:blipFill>
                <a:blip r:embed="rId2"/>
                <a:stretch>
                  <a:fillRect l="-1051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F7834EE-57D3-A66E-CA53-AF3F87A9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29" y="3054240"/>
            <a:ext cx="3978216" cy="7495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28B509-3255-44C3-F47A-F0E5F554E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892" y="4240841"/>
            <a:ext cx="3978216" cy="749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C99031-FE49-F7C7-E378-57B8E9EF1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873" y="5633325"/>
            <a:ext cx="4387202" cy="3785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4EA9C5-257E-A105-4B2D-CC6E2149D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5694" y="4427667"/>
            <a:ext cx="4037840" cy="23119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EFAA600-566A-8ECD-3750-957E61AE20BF}"/>
              </a:ext>
            </a:extLst>
          </p:cNvPr>
          <p:cNvSpPr txBox="1"/>
          <p:nvPr/>
        </p:nvSpPr>
        <p:spPr>
          <a:xfrm>
            <a:off x="9227882" y="526399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两个最优分布</a:t>
            </a:r>
            <a:r>
              <a:rPr kumimoji="1" lang="en-US" altLang="zh-CN" dirty="0"/>
              <a:t>pdf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2385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目标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：一般先验分布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7A0391-8B4D-2B25-F5E6-95F88112D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448393" cy="5032375"/>
          </a:xfrm>
        </p:spPr>
        <p:txBody>
          <a:bodyPr/>
          <a:lstStyle/>
          <a:p>
            <a:r>
              <a:rPr lang="zh-CN" altLang="en-US" dirty="0"/>
              <a:t>先验分布从均匀</a:t>
            </a:r>
            <a:r>
              <a:rPr kumimoji="1" lang="en-US" altLang="zh-CN" dirty="0"/>
              <a:t>[-a_0,a_0]</a:t>
            </a:r>
            <a:r>
              <a:rPr kumimoji="1" lang="zh-CN" altLang="en-US" dirty="0"/>
              <a:t>，</a:t>
            </a:r>
            <a:r>
              <a:rPr lang="zh-CN" altLang="en-US" dirty="0"/>
              <a:t>到一般分布</a:t>
            </a:r>
            <a:r>
              <a:rPr lang="en-US" altLang="zh-CN" dirty="0" err="1"/>
              <a:t>p_A</a:t>
            </a:r>
            <a:r>
              <a:rPr lang="en-US" altLang="zh-CN" dirty="0"/>
              <a:t>(a)</a:t>
            </a:r>
          </a:p>
          <a:p>
            <a:pPr lvl="1"/>
            <a:r>
              <a:rPr lang="zh-CN" altLang="en-US" dirty="0"/>
              <a:t>重写问题，其中</a:t>
            </a:r>
            <a:r>
              <a:rPr lang="en-US" altLang="zh-CN" dirty="0"/>
              <a:t>delta</a:t>
            </a:r>
            <a:r>
              <a:rPr lang="zh-CN" altLang="en-US" dirty="0"/>
              <a:t>是</a:t>
            </a:r>
            <a:r>
              <a:rPr lang="en-US" altLang="zh-CN" dirty="0"/>
              <a:t>R</a:t>
            </a:r>
            <a:r>
              <a:rPr lang="zh-CN" altLang="en-US" dirty="0"/>
              <a:t>邻域的宽度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为求最优分布，按照前页结论，仍然保证每个邻域内误差相同，以</a:t>
            </a:r>
            <a:r>
              <a:rPr lang="en-US" altLang="zh-CN" dirty="0"/>
              <a:t>R</a:t>
            </a:r>
            <a:r>
              <a:rPr lang="zh-CN" altLang="en-US" dirty="0"/>
              <a:t>和</a:t>
            </a:r>
            <a:r>
              <a:rPr lang="en-US" altLang="zh-CN" dirty="0"/>
              <a:t>R’</a:t>
            </a:r>
            <a:r>
              <a:rPr lang="zh-CN" altLang="en-US" dirty="0"/>
              <a:t>为例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因此，对于一般先验分布，</a:t>
            </a:r>
            <a:r>
              <a:rPr lang="en-US" altLang="zh-CN" dirty="0"/>
              <a:t>beta</a:t>
            </a:r>
            <a:r>
              <a:rPr lang="zh-CN" altLang="en-US" dirty="0"/>
              <a:t>最优分布为（乘了一个先验分布）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612336-4A77-5525-6C73-7BECA559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68" y="2792903"/>
            <a:ext cx="5437659" cy="14742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B21FBE-94EF-C72E-1FB1-23004DC42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279" y="4700065"/>
            <a:ext cx="4852439" cy="6496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9513E4-81C3-628C-7CFE-1117E22B7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338" y="5900682"/>
            <a:ext cx="4568189" cy="6496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1AF45A-F216-7DD0-3A3D-7B7A49CB6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530" y="11598"/>
            <a:ext cx="3624470" cy="271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7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目标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：一般</a:t>
            </a:r>
            <a:r>
              <a:rPr kumimoji="1" lang="en-US" altLang="zh-CN" dirty="0"/>
              <a:t>ESN</a:t>
            </a:r>
            <a:r>
              <a:rPr kumimoji="1" lang="zh-CN" altLang="en-US" dirty="0"/>
              <a:t>结构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7A0391-8B4D-2B25-F5E6-95F88112D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448393" cy="5032375"/>
          </a:xfrm>
        </p:spPr>
        <p:txBody>
          <a:bodyPr/>
          <a:lstStyle/>
          <a:p>
            <a:r>
              <a:rPr lang="zh-CN" altLang="en-US" dirty="0"/>
              <a:t>内部节点有相互连接</a:t>
            </a:r>
            <a:endParaRPr lang="en-US" altLang="zh-CN" dirty="0"/>
          </a:p>
          <a:p>
            <a:pPr lvl="1"/>
            <a:r>
              <a:rPr lang="zh-CN" altLang="en-US" dirty="0"/>
              <a:t>首先对</a:t>
            </a:r>
            <a:r>
              <a:rPr lang="en-US" altLang="zh-CN" dirty="0"/>
              <a:t>Reservoir</a:t>
            </a:r>
            <a:r>
              <a:rPr lang="zh-CN" altLang="en-US" dirty="0"/>
              <a:t>矩阵进行特征分解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对一般</a:t>
            </a:r>
            <a:r>
              <a:rPr lang="en-US" altLang="zh-CN" dirty="0"/>
              <a:t>ESN</a:t>
            </a:r>
            <a:r>
              <a:rPr lang="zh-CN" altLang="en-US" dirty="0"/>
              <a:t>进行对角化，乘</a:t>
            </a:r>
            <a:r>
              <a:rPr lang="en-US" altLang="zh-CN" dirty="0"/>
              <a:t>Q</a:t>
            </a:r>
            <a:r>
              <a:rPr lang="zh-CN" altLang="en-US" dirty="0"/>
              <a:t>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对输出矩阵进行右乘</a:t>
            </a:r>
            <a:r>
              <a:rPr lang="en-US" altLang="zh-CN" dirty="0"/>
              <a:t>Q</a:t>
            </a:r>
            <a:r>
              <a:rPr lang="zh-CN" altLang="en-US" dirty="0"/>
              <a:t>，得到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这样，一个一般化的</a:t>
            </a:r>
            <a:r>
              <a:rPr lang="en-US" altLang="zh-CN" dirty="0"/>
              <a:t>ESN</a:t>
            </a:r>
            <a:r>
              <a:rPr lang="zh-CN" altLang="en-US" dirty="0"/>
              <a:t>就转变为了前面讨论的，对角化的</a:t>
            </a:r>
            <a:r>
              <a:rPr lang="en-US" altLang="zh-CN" dirty="0"/>
              <a:t>ESN</a:t>
            </a:r>
          </a:p>
          <a:p>
            <a:pPr lvl="2"/>
            <a:r>
              <a:rPr lang="zh-CN" altLang="en-US" dirty="0"/>
              <a:t>转化是可逆的，并没有性能损失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0AFA9F-D531-75F1-DF80-4F0E7AB78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64" y="232979"/>
            <a:ext cx="5158296" cy="225797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D3FD60F-98CB-CBE8-0511-F86274C530B5}"/>
              </a:ext>
            </a:extLst>
          </p:cNvPr>
          <p:cNvSpPr txBox="1"/>
          <p:nvPr/>
        </p:nvSpPr>
        <p:spPr>
          <a:xfrm>
            <a:off x="6562395" y="2623096"/>
            <a:ext cx="582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一般</a:t>
            </a:r>
            <a:r>
              <a:rPr kumimoji="1" lang="en-US" altLang="zh-CN" dirty="0"/>
              <a:t>ESN</a:t>
            </a:r>
            <a:r>
              <a:rPr kumimoji="1" lang="zh-CN" altLang="en-US" dirty="0"/>
              <a:t>（不考虑输入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输出旁路、输出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储层回路）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76387C-2591-3D78-1CB8-FF936B3A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123" y="2644382"/>
            <a:ext cx="3848979" cy="3480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E5CC5D-1DE7-FBB3-0116-8998A1FC3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75" y="3542206"/>
            <a:ext cx="4360828" cy="6467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F6BCAE-5BDD-0D2B-EB06-6DF0784F9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129" y="3534322"/>
            <a:ext cx="4711905" cy="6467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EBC9268-4D2E-FEDF-EDA6-6A2361715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293" y="4843946"/>
            <a:ext cx="3645313" cy="3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68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435FEE-D504-C275-00AF-2F881594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641" y="4371866"/>
            <a:ext cx="4871059" cy="12091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目标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：模型选择问题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58500" cy="5032375"/>
          </a:xfrm>
        </p:spPr>
        <p:txBody>
          <a:bodyPr/>
          <a:lstStyle/>
          <a:p>
            <a:r>
              <a:rPr kumimoji="1" lang="en-US" altLang="zh-CN" dirty="0"/>
              <a:t>M</a:t>
            </a:r>
            <a:r>
              <a:rPr kumimoji="1" lang="zh-CN" altLang="en-US" dirty="0"/>
              <a:t>该选多大？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太小的话，最近邻近似不准确，导致性能受损失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太大的话，会过拟合</a:t>
            </a:r>
            <a:endParaRPr kumimoji="1" lang="en-US" altLang="zh-CN" dirty="0"/>
          </a:p>
          <a:p>
            <a:r>
              <a:rPr kumimoji="1" lang="zh-CN" altLang="en-US" dirty="0"/>
              <a:t>对网络进行正则化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常见的，</a:t>
            </a:r>
            <a:r>
              <a:rPr kumimoji="1" lang="en" altLang="zh-CN" dirty="0"/>
              <a:t>Akaike Information Criterion </a:t>
            </a:r>
            <a:r>
              <a:rPr kumimoji="1" lang="en" altLang="zh-CN" dirty="0">
                <a:solidFill>
                  <a:srgbClr val="FF0000"/>
                </a:solidFill>
              </a:rPr>
              <a:t>(AIC)</a:t>
            </a:r>
            <a:r>
              <a:rPr kumimoji="1" lang="zh-CN" altLang="en-US" dirty="0"/>
              <a:t>、</a:t>
            </a:r>
            <a:r>
              <a:rPr kumimoji="1" lang="en" altLang="zh-CN" dirty="0"/>
              <a:t>Bayesian Information Criterion (BIC)</a:t>
            </a:r>
            <a:r>
              <a:rPr kumimoji="1" lang="zh-CN" altLang="en-US" dirty="0"/>
              <a:t>、</a:t>
            </a:r>
            <a:r>
              <a:rPr kumimoji="1" lang="en" altLang="zh-CN" dirty="0"/>
              <a:t>Generalized Information Criterion (GIC)</a:t>
            </a:r>
          </a:p>
          <a:p>
            <a:pPr lvl="1"/>
            <a:r>
              <a:rPr kumimoji="1" lang="zh-CN" altLang="en-US" dirty="0"/>
              <a:t>以</a:t>
            </a:r>
            <a:r>
              <a:rPr kumimoji="1" lang="en-US" altLang="zh-CN" dirty="0"/>
              <a:t>AIC</a:t>
            </a:r>
            <a:r>
              <a:rPr kumimoji="1" lang="zh-CN" altLang="en-US" dirty="0"/>
              <a:t>为例，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函数被修改为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真实分布与生成分布散度（测试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改为有限数据分布与生成分布散度（训练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）</a:t>
            </a:r>
            <a:r>
              <a:rPr kumimoji="1" lang="en-US" altLang="zh-CN" dirty="0"/>
              <a:t>+</a:t>
            </a:r>
            <a:r>
              <a:rPr kumimoji="1" lang="zh-CN" altLang="en-US" dirty="0"/>
              <a:t>修正项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由前述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渐进表达式，得到最优模型参数</a:t>
            </a:r>
            <a:r>
              <a:rPr kumimoji="1" lang="en-US" altLang="zh-CN" dirty="0"/>
              <a:t>M</a:t>
            </a:r>
            <a:r>
              <a:rPr kumimoji="1" lang="zh-CN" altLang="en-US" dirty="0"/>
              <a:t>（渐进结果）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FAFC53-563B-3C57-CDBA-F5DBEA13D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69" y="6209588"/>
            <a:ext cx="3328616" cy="566573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18022A4A-A976-717F-AA32-9B098290FC3E}"/>
              </a:ext>
            </a:extLst>
          </p:cNvPr>
          <p:cNvSpPr/>
          <p:nvPr/>
        </p:nvSpPr>
        <p:spPr>
          <a:xfrm>
            <a:off x="6978869" y="6358759"/>
            <a:ext cx="704193" cy="346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C36B6AA-6CAD-4821-AF68-E2C16A380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646" y="6209588"/>
            <a:ext cx="3864760" cy="4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58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目标</a:t>
            </a:r>
            <a:r>
              <a:rPr kumimoji="1" lang="en-US" altLang="zh-CN" dirty="0"/>
              <a:t>5</a:t>
            </a:r>
            <a:r>
              <a:rPr kumimoji="1" lang="zh-CN" altLang="en-US" dirty="0"/>
              <a:t>：非线性激活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8500" cy="4351338"/>
          </a:xfrm>
        </p:spPr>
        <p:txBody>
          <a:bodyPr/>
          <a:lstStyle/>
          <a:p>
            <a:r>
              <a:rPr kumimoji="1" lang="zh-CN" altLang="en-US" dirty="0"/>
              <a:t>前面所有的讨论，都是基于线性激活（</a:t>
            </a:r>
            <a:r>
              <a:rPr kumimoji="1" lang="en-US" altLang="zh-CN" dirty="0"/>
              <a:t>=1</a:t>
            </a:r>
            <a:r>
              <a:rPr kumimoji="1" lang="zh-CN" altLang="en-US" dirty="0"/>
              <a:t>）。然而实际神经网络中，为了保证对复杂函数的拟合特性，一般选用</a:t>
            </a:r>
            <a:r>
              <a:rPr kumimoji="1" lang="zh-CN" altLang="en-US" dirty="0">
                <a:solidFill>
                  <a:srgbClr val="FF0000"/>
                </a:solidFill>
              </a:rPr>
              <a:t>非线性激活</a:t>
            </a:r>
            <a:r>
              <a:rPr kumimoji="1" lang="zh-CN" altLang="en-US" dirty="0"/>
              <a:t>，如</a:t>
            </a:r>
            <a:r>
              <a:rPr kumimoji="1" lang="en-US" altLang="zh-CN" dirty="0" err="1"/>
              <a:t>relu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tanh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sigmoid</a:t>
            </a:r>
            <a:r>
              <a:rPr kumimoji="1" lang="zh-CN" altLang="en-US" dirty="0"/>
              <a:t>等。在这一条件下，最优分布如何表示尚未确定</a:t>
            </a:r>
            <a:endParaRPr kumimoji="1" lang="en-US" altLang="zh-CN" dirty="0"/>
          </a:p>
          <a:p>
            <a:r>
              <a:rPr kumimoji="1" lang="zh-CN" altLang="en-US" dirty="0"/>
              <a:t>文章中将其作为未来工作</a:t>
            </a:r>
          </a:p>
        </p:txBody>
      </p:sp>
    </p:spTree>
    <p:extLst>
      <p:ext uri="{BB962C8B-B14F-4D97-AF65-F5344CB8AC3E}">
        <p14:creationId xmlns:p14="http://schemas.microsoft.com/office/powerpoint/2010/main" val="3726133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42295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推导并仿真验证了</a:t>
            </a:r>
            <a:r>
              <a:rPr kumimoji="1" lang="en-US" altLang="zh-CN" dirty="0"/>
              <a:t>Reservoir</a:t>
            </a:r>
            <a:r>
              <a:rPr kumimoji="1" lang="zh-CN" altLang="en-US" dirty="0"/>
              <a:t>参数的最优分布</a:t>
            </a:r>
            <a:endParaRPr kumimoji="1" lang="en-US" altLang="zh-CN" dirty="0"/>
          </a:p>
          <a:p>
            <a:r>
              <a:rPr kumimoji="1" lang="zh-CN" altLang="en-US" dirty="0"/>
              <a:t>对</a:t>
            </a:r>
            <a:r>
              <a:rPr kumimoji="1" lang="en-US" altLang="zh-CN" dirty="0"/>
              <a:t>ESN</a:t>
            </a:r>
            <a:r>
              <a:rPr kumimoji="1" lang="zh-CN" altLang="en-US" dirty="0"/>
              <a:t>网络的设计提供了理论保障</a:t>
            </a:r>
            <a:endParaRPr kumimoji="1" lang="en-US" altLang="zh-CN" dirty="0"/>
          </a:p>
          <a:p>
            <a:r>
              <a:rPr kumimoji="1" lang="zh-CN" altLang="en-US" dirty="0"/>
              <a:t>有助于利用</a:t>
            </a:r>
            <a:r>
              <a:rPr kumimoji="1" lang="en-US" altLang="zh-CN" dirty="0"/>
              <a:t>ESN</a:t>
            </a:r>
            <a:r>
              <a:rPr kumimoji="1" lang="zh-CN" altLang="en-US" dirty="0"/>
              <a:t>对一般</a:t>
            </a:r>
            <a:r>
              <a:rPr kumimoji="1" lang="en-US" altLang="zh-CN" dirty="0"/>
              <a:t>LTI</a:t>
            </a:r>
            <a:r>
              <a:rPr kumimoji="1" lang="zh-CN" altLang="en-US" dirty="0"/>
              <a:t>系统进行模拟近似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64B197-BFF9-3968-40D5-556C4F6D6F2D}"/>
              </a:ext>
            </a:extLst>
          </p:cNvPr>
          <p:cNvSpPr txBox="1"/>
          <p:nvPr/>
        </p:nvSpPr>
        <p:spPr>
          <a:xfrm>
            <a:off x="188494" y="6169709"/>
            <a:ext cx="1181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effectLst/>
              </a:rPr>
              <a:t>S. Jere, L. Zheng, K. Said, and L. Liu, “Universal Approximation of Linear Time-Invariant (LTI) Systems through RNNs: Power of Randomness in Reservoir Computing”.</a:t>
            </a:r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42295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领域代表工作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贡献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利用</a:t>
            </a:r>
            <a:r>
              <a:rPr kumimoji="1" lang="en-US" altLang="zh-CN" dirty="0"/>
              <a:t>ESN</a:t>
            </a:r>
            <a:r>
              <a:rPr kumimoji="1" lang="zh-CN" altLang="en-US" dirty="0"/>
              <a:t>实现信道均衡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H * H^-1 = 1</a:t>
            </a:r>
          </a:p>
          <a:p>
            <a:pPr lvl="2"/>
            <a:r>
              <a:rPr kumimoji="1" lang="zh-CN" altLang="en-US" dirty="0"/>
              <a:t>已知</a:t>
            </a:r>
            <a:r>
              <a:rPr kumimoji="1" lang="en-US" altLang="zh-CN" dirty="0"/>
              <a:t>H</a:t>
            </a:r>
            <a:r>
              <a:rPr kumimoji="1" lang="zh-CN" altLang="en-US" dirty="0"/>
              <a:t>的统计特性，利用</a:t>
            </a:r>
            <a:r>
              <a:rPr kumimoji="1" lang="en-US" altLang="zh-CN" dirty="0"/>
              <a:t>ESN</a:t>
            </a:r>
            <a:r>
              <a:rPr kumimoji="1" lang="zh-CN" altLang="en-US" dirty="0"/>
              <a:t>逼近</a:t>
            </a:r>
            <a:r>
              <a:rPr kumimoji="1" lang="en-US" altLang="zh-CN" dirty="0"/>
              <a:t>H^-1</a:t>
            </a:r>
            <a:r>
              <a:rPr kumimoji="1" lang="zh-CN" altLang="en-US" dirty="0"/>
              <a:t>（最小投影误差）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考虑一种简单情况下的最优分布推导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直接推导近似条件下，单一</a:t>
            </a:r>
            <a:r>
              <a:rPr kumimoji="1" lang="en-US" altLang="zh-CN" dirty="0"/>
              <a:t>RNN</a:t>
            </a:r>
            <a:r>
              <a:rPr kumimoji="1" lang="zh-CN" altLang="en-US" dirty="0"/>
              <a:t>节点构成</a:t>
            </a:r>
            <a:r>
              <a:rPr kumimoji="1" lang="en-US" altLang="zh-CN" dirty="0"/>
              <a:t>ESN</a:t>
            </a:r>
            <a:r>
              <a:rPr kumimoji="1" lang="zh-CN" altLang="en-US" dirty="0"/>
              <a:t>的</a:t>
            </a:r>
            <a:r>
              <a:rPr kumimoji="1" lang="zh-CN" altLang="en-US" dirty="0">
                <a:solidFill>
                  <a:srgbClr val="FF0000"/>
                </a:solidFill>
              </a:rPr>
              <a:t>最优参数值</a:t>
            </a:r>
            <a:r>
              <a:rPr kumimoji="1" lang="zh-CN" altLang="en-US" dirty="0"/>
              <a:t>（而非分布）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数值仿真进行验证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利用蒙特卡洛方法，针对更复杂多径，对更多</a:t>
            </a:r>
            <a:r>
              <a:rPr kumimoji="1" lang="en-US" altLang="zh-CN" dirty="0"/>
              <a:t>RNN</a:t>
            </a:r>
            <a:r>
              <a:rPr kumimoji="1" lang="zh-CN" altLang="en-US" dirty="0"/>
              <a:t>节点构成</a:t>
            </a:r>
            <a:r>
              <a:rPr kumimoji="1" lang="en-US" altLang="zh-CN" dirty="0"/>
              <a:t>ESN</a:t>
            </a:r>
            <a:r>
              <a:rPr kumimoji="1" lang="zh-CN" altLang="en-US" dirty="0"/>
              <a:t>的</a:t>
            </a:r>
            <a:r>
              <a:rPr kumimoji="1" lang="zh-CN" altLang="en-US" dirty="0">
                <a:solidFill>
                  <a:srgbClr val="FF0000"/>
                </a:solidFill>
              </a:rPr>
              <a:t>最优参数值</a:t>
            </a:r>
            <a:r>
              <a:rPr kumimoji="1" lang="zh-CN" altLang="en-US" dirty="0"/>
              <a:t>进行了验证，与理论分析相吻合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64B197-BFF9-3968-40D5-556C4F6D6F2D}"/>
              </a:ext>
            </a:extLst>
          </p:cNvPr>
          <p:cNvSpPr txBox="1"/>
          <p:nvPr/>
        </p:nvSpPr>
        <p:spPr>
          <a:xfrm>
            <a:off x="188494" y="6169709"/>
            <a:ext cx="1181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altLang="zh-CN" dirty="0">
                <a:effectLst/>
              </a:rPr>
              <a:t>S. Jere, R. </a:t>
            </a:r>
            <a:r>
              <a:rPr lang="en" altLang="zh-CN" dirty="0" err="1">
                <a:effectLst/>
              </a:rPr>
              <a:t>Safavinejad</a:t>
            </a:r>
            <a:r>
              <a:rPr lang="en" altLang="zh-CN" dirty="0">
                <a:effectLst/>
              </a:rPr>
              <a:t>, L. Zheng, and L. Liu, “Channel Equalization Through Reservoir Computing: A Theoretical Perspective,” </a:t>
            </a:r>
            <a:r>
              <a:rPr lang="en" altLang="zh-CN" i="1" dirty="0">
                <a:effectLst/>
              </a:rPr>
              <a:t>IEEE Wireless </a:t>
            </a:r>
            <a:r>
              <a:rPr lang="en" altLang="zh-CN" i="1" dirty="0" err="1">
                <a:effectLst/>
              </a:rPr>
              <a:t>Commun</a:t>
            </a:r>
            <a:r>
              <a:rPr lang="en" altLang="zh-CN" i="1" dirty="0">
                <a:effectLst/>
              </a:rPr>
              <a:t>. Lett.</a:t>
            </a:r>
            <a:r>
              <a:rPr lang="en" altLang="zh-CN" dirty="0">
                <a:effectLst/>
              </a:rPr>
              <a:t>, vol. 12, no. 5, pp. 774–778, May 2023, </a:t>
            </a:r>
            <a:r>
              <a:rPr lang="en" altLang="zh-CN" dirty="0" err="1">
                <a:effectLst/>
              </a:rPr>
              <a:t>doi</a:t>
            </a:r>
            <a:r>
              <a:rPr lang="en" altLang="zh-CN" dirty="0">
                <a:effectLst/>
              </a:rPr>
              <a:t>: </a:t>
            </a:r>
            <a:r>
              <a:rPr lang="en" altLang="zh-CN" dirty="0">
                <a:effectLst/>
                <a:hlinkClick r:id="rId2"/>
              </a:rPr>
              <a:t>10.1109/LWC.2023.3234239</a:t>
            </a:r>
            <a:r>
              <a:rPr lang="en" altLang="zh-CN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5051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多层感知机</a:t>
            </a:r>
            <a:r>
              <a:rPr kumimoji="1" lang="en-US" altLang="zh-CN" dirty="0"/>
              <a:t>MLP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一层</a:t>
            </a:r>
            <a:r>
              <a:rPr kumimoji="1" lang="en-US" altLang="zh-CN" dirty="0"/>
              <a:t>&amp;</a:t>
            </a:r>
            <a:r>
              <a:rPr kumimoji="1" lang="zh-CN" altLang="en-US" dirty="0">
                <a:solidFill>
                  <a:srgbClr val="FF0000"/>
                </a:solidFill>
              </a:rPr>
              <a:t>一</a:t>
            </a:r>
            <a:r>
              <a:rPr kumimoji="1" lang="zh-CN" altLang="en-US" dirty="0"/>
              <a:t>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正向：乘、加、激活（引入非线性）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BP</a:t>
            </a:r>
            <a:r>
              <a:rPr kumimoji="1" lang="zh-CN" altLang="en-US" dirty="0"/>
              <a:t>：损失函数</a:t>
            </a:r>
            <a:r>
              <a:rPr kumimoji="1" lang="en-US" altLang="zh-CN" dirty="0"/>
              <a:t>L=</a:t>
            </a:r>
            <a:r>
              <a:rPr kumimoji="1" lang="en-US" altLang="zh-CN" dirty="0">
                <a:sym typeface="Wingdings" pitchFamily="2" charset="2"/>
              </a:rPr>
              <a:t>(</a:t>
            </a:r>
            <a:r>
              <a:rPr kumimoji="1" lang="en-US" altLang="zh-CN" dirty="0"/>
              <a:t>y-</a:t>
            </a:r>
            <a:r>
              <a:rPr kumimoji="1" lang="en-US" altLang="zh-CN" dirty="0" err="1"/>
              <a:t>y_GT</a:t>
            </a:r>
            <a:r>
              <a:rPr kumimoji="1" lang="en-US" altLang="zh-CN" dirty="0">
                <a:sym typeface="Wingdings" pitchFamily="2" charset="2"/>
              </a:rPr>
              <a:t>)^2</a:t>
            </a:r>
            <a:r>
              <a:rPr kumimoji="1" lang="zh-CN" altLang="en-US" dirty="0">
                <a:sym typeface="Wingdings" pitchFamily="2" charset="2"/>
              </a:rPr>
              <a:t>，给定</a:t>
            </a:r>
            <a:r>
              <a:rPr kumimoji="1" lang="en-US" altLang="zh-CN" dirty="0">
                <a:sym typeface="Wingdings" pitchFamily="2" charset="2"/>
              </a:rPr>
              <a:t>x</a:t>
            </a:r>
            <a:r>
              <a:rPr kumimoji="1" lang="zh-CN" altLang="en-US" dirty="0">
                <a:sym typeface="Wingdings" pitchFamily="2" charset="2"/>
              </a:rPr>
              <a:t>、</a:t>
            </a:r>
            <a:r>
              <a:rPr kumimoji="1" lang="en-US" altLang="zh-CN" dirty="0">
                <a:sym typeface="Wingdings" pitchFamily="2" charset="2"/>
              </a:rPr>
              <a:t>y</a:t>
            </a:r>
            <a:r>
              <a:rPr kumimoji="1" lang="zh-CN" altLang="en-US" dirty="0">
                <a:sym typeface="Wingdings" pitchFamily="2" charset="2"/>
              </a:rPr>
              <a:t>时对</a:t>
            </a:r>
            <a:r>
              <a:rPr kumimoji="1" lang="en-US" altLang="zh-CN" dirty="0">
                <a:sym typeface="Wingdings" pitchFamily="2" charset="2"/>
              </a:rPr>
              <a:t>w</a:t>
            </a:r>
            <a:r>
              <a:rPr kumimoji="1" lang="zh-CN" altLang="en-US" dirty="0">
                <a:sym typeface="Wingdings" pitchFamily="2" charset="2"/>
              </a:rPr>
              <a:t>、</a:t>
            </a:r>
            <a:r>
              <a:rPr kumimoji="1" lang="en-US" altLang="zh-CN" dirty="0">
                <a:sym typeface="Wingdings" pitchFamily="2" charset="2"/>
              </a:rPr>
              <a:t>b</a:t>
            </a:r>
            <a:r>
              <a:rPr kumimoji="1" lang="zh-CN" altLang="en-US" dirty="0">
                <a:sym typeface="Wingdings" pitchFamily="2" charset="2"/>
              </a:rPr>
              <a:t>求偏导，梯度下降</a:t>
            </a:r>
            <a:endParaRPr kumimoji="1"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D26F081-BAA4-E8E6-EF26-45213D2C5A06}"/>
              </a:ext>
            </a:extLst>
          </p:cNvPr>
          <p:cNvSpPr/>
          <p:nvPr/>
        </p:nvSpPr>
        <p:spPr>
          <a:xfrm>
            <a:off x="2521226" y="4403034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DB4C5D1-790C-E013-EBF9-748AC306A332}"/>
              </a:ext>
            </a:extLst>
          </p:cNvPr>
          <p:cNvSpPr/>
          <p:nvPr/>
        </p:nvSpPr>
        <p:spPr>
          <a:xfrm>
            <a:off x="3978965" y="4393095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1E5B658-6C0B-2A9A-FFC6-7EC6DF1F150C}"/>
              </a:ext>
            </a:extLst>
          </p:cNvPr>
          <p:cNvSpPr/>
          <p:nvPr/>
        </p:nvSpPr>
        <p:spPr>
          <a:xfrm>
            <a:off x="5297556" y="4403034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D352194-10F6-A5FC-06E4-3F0AF7112E84}"/>
              </a:ext>
            </a:extLst>
          </p:cNvPr>
          <p:cNvSpPr/>
          <p:nvPr/>
        </p:nvSpPr>
        <p:spPr>
          <a:xfrm>
            <a:off x="6616147" y="4403034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BA4405-AD59-EF7D-70B6-36ADB096EA28}"/>
              </a:ext>
            </a:extLst>
          </p:cNvPr>
          <p:cNvSpPr txBox="1"/>
          <p:nvPr/>
        </p:nvSpPr>
        <p:spPr>
          <a:xfrm>
            <a:off x="2521226" y="4816267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2E0112-0F6E-ABA1-F6D0-6547A47D3B45}"/>
              </a:ext>
            </a:extLst>
          </p:cNvPr>
          <p:cNvSpPr txBox="1"/>
          <p:nvPr/>
        </p:nvSpPr>
        <p:spPr>
          <a:xfrm>
            <a:off x="6599583" y="481626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749695-68CB-8277-82A3-D79F5C31FBFF}"/>
              </a:ext>
            </a:extLst>
          </p:cNvPr>
          <p:cNvSpPr txBox="1"/>
          <p:nvPr/>
        </p:nvSpPr>
        <p:spPr>
          <a:xfrm>
            <a:off x="3215958" y="413516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455CD0-F38E-2014-A20A-576B15F27513}"/>
              </a:ext>
            </a:extLst>
          </p:cNvPr>
          <p:cNvSpPr txBox="1"/>
          <p:nvPr/>
        </p:nvSpPr>
        <p:spPr>
          <a:xfrm>
            <a:off x="3978965" y="56064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975F70B-5AB4-B013-E2E8-002F7BDC862A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2799522" y="4532243"/>
            <a:ext cx="1179443" cy="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86D4734-20FD-03DA-A87A-AC2BB83CA023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4118113" y="4671391"/>
            <a:ext cx="0" cy="91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1356720-D8EB-4B53-5A94-271D4D5969F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257261" y="4532243"/>
            <a:ext cx="1040295" cy="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0B65D25-6A67-C994-87B9-84F5414381B0}"/>
              </a:ext>
            </a:extLst>
          </p:cNvPr>
          <p:cNvSpPr txBox="1"/>
          <p:nvPr/>
        </p:nvSpPr>
        <p:spPr>
          <a:xfrm>
            <a:off x="5141842" y="3966698"/>
            <a:ext cx="58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f(~)</a:t>
            </a:r>
            <a:endParaRPr kumimoji="1" lang="zh-CN" altLang="en-US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69DACF0-37E5-EDED-7788-133BA93C5F5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575852" y="4542182"/>
            <a:ext cx="1040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80D1549-A6CD-E8A0-7C13-1B27E48836B7}"/>
              </a:ext>
            </a:extLst>
          </p:cNvPr>
          <p:cNvSpPr txBox="1"/>
          <p:nvPr/>
        </p:nvSpPr>
        <p:spPr>
          <a:xfrm>
            <a:off x="4878092" y="4805574"/>
            <a:ext cx="111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激活函数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DFF460-EDCE-B6DD-B80E-3D90EF4EC5D1}"/>
              </a:ext>
            </a:extLst>
          </p:cNvPr>
          <p:cNvSpPr txBox="1"/>
          <p:nvPr/>
        </p:nvSpPr>
        <p:spPr>
          <a:xfrm>
            <a:off x="7036903" y="3597366"/>
            <a:ext cx="51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</a:t>
            </a:r>
            <a:r>
              <a:rPr kumimoji="1" lang="zh-CN" altLang="en-US" dirty="0"/>
              <a:t>对</a:t>
            </a:r>
            <a:r>
              <a:rPr kumimoji="1" lang="en-US" altLang="zh-CN" dirty="0"/>
              <a:t>w</a:t>
            </a:r>
            <a:r>
              <a:rPr kumimoji="1" lang="zh-CN" altLang="en-US" dirty="0"/>
              <a:t>偏导</a:t>
            </a:r>
            <a:r>
              <a:rPr kumimoji="1" lang="en-US" altLang="zh-CN" dirty="0"/>
              <a:t>=L</a:t>
            </a:r>
            <a:r>
              <a:rPr kumimoji="1" lang="zh-CN" altLang="en-US" dirty="0"/>
              <a:t>对</a:t>
            </a:r>
            <a:r>
              <a:rPr kumimoji="1" lang="en-US" altLang="zh-CN" dirty="0"/>
              <a:t>y</a:t>
            </a:r>
            <a:r>
              <a:rPr kumimoji="1" lang="zh-CN" altLang="en-US" dirty="0"/>
              <a:t>偏导 * </a:t>
            </a:r>
            <a:r>
              <a:rPr kumimoji="1" lang="en-US" altLang="zh-CN" dirty="0">
                <a:solidFill>
                  <a:srgbClr val="FF0000"/>
                </a:solidFill>
              </a:rPr>
              <a:t>y</a:t>
            </a:r>
            <a:r>
              <a:rPr kumimoji="1" lang="zh-CN" altLang="en-US" dirty="0">
                <a:solidFill>
                  <a:srgbClr val="FF0000"/>
                </a:solidFill>
              </a:rPr>
              <a:t>对</a:t>
            </a:r>
            <a:r>
              <a:rPr kumimoji="1" lang="en-US" altLang="zh-CN" dirty="0">
                <a:solidFill>
                  <a:srgbClr val="FF0000"/>
                </a:solidFill>
              </a:rPr>
              <a:t>f</a:t>
            </a:r>
            <a:r>
              <a:rPr kumimoji="1" lang="zh-CN" altLang="en-US" dirty="0">
                <a:solidFill>
                  <a:srgbClr val="FF0000"/>
                </a:solidFill>
              </a:rPr>
              <a:t>偏导</a:t>
            </a:r>
            <a:r>
              <a:rPr kumimoji="1" lang="zh-CN" altLang="en-US" dirty="0"/>
              <a:t> *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wx+b</a:t>
            </a:r>
            <a:r>
              <a:rPr kumimoji="1" lang="en-US" altLang="zh-CN" dirty="0"/>
              <a:t>)</a:t>
            </a:r>
            <a:r>
              <a:rPr kumimoji="1" lang="zh-CN" altLang="en-US" dirty="0"/>
              <a:t>对</a:t>
            </a:r>
            <a:r>
              <a:rPr kumimoji="1" lang="en-US" altLang="zh-CN" dirty="0"/>
              <a:t>w</a:t>
            </a:r>
            <a:r>
              <a:rPr kumimoji="1" lang="zh-CN" altLang="en-US" dirty="0"/>
              <a:t>偏导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68C5040-F4F8-CA10-418A-677D5AB2EA45}"/>
              </a:ext>
            </a:extLst>
          </p:cNvPr>
          <p:cNvSpPr txBox="1"/>
          <p:nvPr/>
        </p:nvSpPr>
        <p:spPr>
          <a:xfrm>
            <a:off x="8696739" y="468133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激活函数项对应的导数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2AA0AEA-8221-C456-5D84-AFBE74880FF7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9799983" y="4001294"/>
            <a:ext cx="143251" cy="68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783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42295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基本原理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系统框图</a:t>
            </a:r>
            <a:endParaRPr kumimoji="1" lang="en-US" altLang="zh-CN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FC38704-C166-D2C8-E73F-1653D773895A}"/>
              </a:ext>
            </a:extLst>
          </p:cNvPr>
          <p:cNvSpPr/>
          <p:nvPr/>
        </p:nvSpPr>
        <p:spPr>
          <a:xfrm>
            <a:off x="5895651" y="2664239"/>
            <a:ext cx="4264404" cy="3602728"/>
          </a:xfrm>
          <a:prstGeom prst="roundRect">
            <a:avLst>
              <a:gd name="adj" fmla="val 917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818ED7D-C133-5A7C-15CA-A16BD4C82CFD}"/>
              </a:ext>
            </a:extLst>
          </p:cNvPr>
          <p:cNvSpPr/>
          <p:nvPr/>
        </p:nvSpPr>
        <p:spPr>
          <a:xfrm>
            <a:off x="6699434" y="2921859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90BCFD5-21C9-F93C-BF78-E98655B04AA2}"/>
              </a:ext>
            </a:extLst>
          </p:cNvPr>
          <p:cNvSpPr/>
          <p:nvPr/>
        </p:nvSpPr>
        <p:spPr>
          <a:xfrm>
            <a:off x="7728570" y="2921859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5673098-C118-F9A7-B418-F8DCEE9E66D2}"/>
              </a:ext>
            </a:extLst>
          </p:cNvPr>
          <p:cNvSpPr/>
          <p:nvPr/>
        </p:nvSpPr>
        <p:spPr>
          <a:xfrm>
            <a:off x="8930419" y="2921859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A94888D1-EF41-720F-380C-3DB8FB1D3360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6977730" y="3061007"/>
            <a:ext cx="750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969FCC9-330D-F45F-C626-DC440B27272F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8006866" y="3061007"/>
            <a:ext cx="923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线连接符 10">
            <a:extLst>
              <a:ext uri="{FF2B5EF4-FFF2-40B4-BE49-F238E27FC236}">
                <a16:creationId xmlns:a16="http://schemas.microsoft.com/office/drawing/2014/main" id="{6BF64961-D448-A9A1-4FA0-A846FE8BB001}"/>
              </a:ext>
            </a:extLst>
          </p:cNvPr>
          <p:cNvCxnSpPr>
            <a:cxnSpLocks/>
            <a:stCxn id="7" idx="2"/>
            <a:endCxn id="7" idx="6"/>
          </p:cNvCxnSpPr>
          <p:nvPr/>
        </p:nvCxnSpPr>
        <p:spPr>
          <a:xfrm rot="10800000" flipH="1">
            <a:off x="7728570" y="3061007"/>
            <a:ext cx="278296" cy="12700"/>
          </a:xfrm>
          <a:prstGeom prst="curvedConnector5">
            <a:avLst>
              <a:gd name="adj1" fmla="val -82143"/>
              <a:gd name="adj2" fmla="val -5535929"/>
              <a:gd name="adj3" fmla="val 182143"/>
            </a:avLst>
          </a:prstGeom>
          <a:ln>
            <a:solidFill>
              <a:srgbClr val="4472C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E93D418A-3456-85C7-E37C-A398C85370FD}"/>
              </a:ext>
            </a:extLst>
          </p:cNvPr>
          <p:cNvSpPr/>
          <p:nvPr/>
        </p:nvSpPr>
        <p:spPr>
          <a:xfrm>
            <a:off x="6699434" y="5283280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F8136BB-EB88-652F-C459-E888FCCC5A6A}"/>
              </a:ext>
            </a:extLst>
          </p:cNvPr>
          <p:cNvSpPr/>
          <p:nvPr/>
        </p:nvSpPr>
        <p:spPr>
          <a:xfrm>
            <a:off x="7728570" y="5283280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5986034-F1EA-1CC5-CD28-1C9BA7CDD1C8}"/>
              </a:ext>
            </a:extLst>
          </p:cNvPr>
          <p:cNvSpPr/>
          <p:nvPr/>
        </p:nvSpPr>
        <p:spPr>
          <a:xfrm>
            <a:off x="8930419" y="5283280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77802EC8-D233-E330-535B-723AF8DE904D}"/>
              </a:ext>
            </a:extLst>
          </p:cNvPr>
          <p:cNvCxnSpPr>
            <a:stCxn id="12" idx="6"/>
            <a:endCxn id="13" idx="2"/>
          </p:cNvCxnSpPr>
          <p:nvPr/>
        </p:nvCxnSpPr>
        <p:spPr>
          <a:xfrm>
            <a:off x="6977730" y="5422428"/>
            <a:ext cx="750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ABCCD08-84C2-6724-49C6-C59C55AE2858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8006866" y="5422428"/>
            <a:ext cx="923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0C269586-74EF-A7AA-2D67-86DA14E72D77}"/>
              </a:ext>
            </a:extLst>
          </p:cNvPr>
          <p:cNvCxnSpPr>
            <a:cxnSpLocks/>
            <a:stCxn id="13" idx="2"/>
            <a:endCxn id="13" idx="6"/>
          </p:cNvCxnSpPr>
          <p:nvPr/>
        </p:nvCxnSpPr>
        <p:spPr>
          <a:xfrm rot="10800000" flipH="1">
            <a:off x="7728570" y="5422428"/>
            <a:ext cx="278296" cy="12700"/>
          </a:xfrm>
          <a:prstGeom prst="curvedConnector5">
            <a:avLst>
              <a:gd name="adj1" fmla="val -82143"/>
              <a:gd name="adj2" fmla="val -5535929"/>
              <a:gd name="adj3" fmla="val 182143"/>
            </a:avLst>
          </a:prstGeom>
          <a:ln>
            <a:solidFill>
              <a:srgbClr val="4472C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ABB5820-CE50-EC90-0B49-8C8586D0CB0B}"/>
              </a:ext>
            </a:extLst>
          </p:cNvPr>
          <p:cNvSpPr txBox="1"/>
          <p:nvPr/>
        </p:nvSpPr>
        <p:spPr>
          <a:xfrm rot="5400000">
            <a:off x="7486594" y="4420131"/>
            <a:ext cx="61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…</a:t>
            </a:r>
            <a:endParaRPr kumimoji="1" lang="zh-CN" altLang="en-US" b="1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7CE3927-C483-2272-0C09-7D74CA3D50FA}"/>
              </a:ext>
            </a:extLst>
          </p:cNvPr>
          <p:cNvSpPr/>
          <p:nvPr/>
        </p:nvSpPr>
        <p:spPr>
          <a:xfrm>
            <a:off x="9699045" y="4157597"/>
            <a:ext cx="278296" cy="2782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D209941-0C7C-3531-0370-E6EDDDC7CA9B}"/>
              </a:ext>
            </a:extLst>
          </p:cNvPr>
          <p:cNvCxnSpPr>
            <a:cxnSpLocks/>
            <a:stCxn id="8" idx="5"/>
            <a:endCxn id="19" idx="1"/>
          </p:cNvCxnSpPr>
          <p:nvPr/>
        </p:nvCxnSpPr>
        <p:spPr>
          <a:xfrm>
            <a:off x="9167959" y="3159399"/>
            <a:ext cx="571842" cy="103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B99C416-7221-68EE-8841-9AE46B6928E5}"/>
              </a:ext>
            </a:extLst>
          </p:cNvPr>
          <p:cNvCxnSpPr>
            <a:cxnSpLocks/>
            <a:stCxn id="14" idx="7"/>
            <a:endCxn id="19" idx="3"/>
          </p:cNvCxnSpPr>
          <p:nvPr/>
        </p:nvCxnSpPr>
        <p:spPr>
          <a:xfrm flipV="1">
            <a:off x="9167959" y="4395137"/>
            <a:ext cx="571842" cy="928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十字形 21">
            <a:extLst>
              <a:ext uri="{FF2B5EF4-FFF2-40B4-BE49-F238E27FC236}">
                <a16:creationId xmlns:a16="http://schemas.microsoft.com/office/drawing/2014/main" id="{A6F07F93-3515-4EED-6237-DE41F06B5CB5}"/>
              </a:ext>
            </a:extLst>
          </p:cNvPr>
          <p:cNvSpPr/>
          <p:nvPr/>
        </p:nvSpPr>
        <p:spPr>
          <a:xfrm>
            <a:off x="9689583" y="4148769"/>
            <a:ext cx="300082" cy="300082"/>
          </a:xfrm>
          <a:prstGeom prst="plus">
            <a:avLst>
              <a:gd name="adj" fmla="val 49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5E1E727-D068-16BB-E3C6-1719ACF31656}"/>
              </a:ext>
            </a:extLst>
          </p:cNvPr>
          <p:cNvSpPr txBox="1"/>
          <p:nvPr/>
        </p:nvSpPr>
        <p:spPr>
          <a:xfrm>
            <a:off x="9393231" y="341493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W_1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92CFDD-200C-C54C-F78A-2B2B3E575691}"/>
              </a:ext>
            </a:extLst>
          </p:cNvPr>
          <p:cNvSpPr txBox="1"/>
          <p:nvPr/>
        </p:nvSpPr>
        <p:spPr>
          <a:xfrm>
            <a:off x="9412162" y="485958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W_M</a:t>
            </a:r>
            <a:endParaRPr kumimoji="1" lang="zh-CN" altLang="en-US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FB8D7EDF-BA62-8CAB-FF14-F3115FE95C37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9989665" y="4298810"/>
            <a:ext cx="939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B61D92CC-9EA2-C006-C68D-E115F58E172B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6211367" y="3159399"/>
            <a:ext cx="528823" cy="1046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18A8B97-446A-13B7-D750-A2E35E1B300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211367" y="4221339"/>
            <a:ext cx="528823" cy="110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D8CC9DE-FAC0-51C1-ACD9-F5BE60BB2665}"/>
              </a:ext>
            </a:extLst>
          </p:cNvPr>
          <p:cNvSpPr txBox="1"/>
          <p:nvPr/>
        </p:nvSpPr>
        <p:spPr>
          <a:xfrm>
            <a:off x="928468" y="430582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C0DD77-B0C7-982C-8A1A-53086D568F23}"/>
              </a:ext>
            </a:extLst>
          </p:cNvPr>
          <p:cNvSpPr txBox="1"/>
          <p:nvPr/>
        </p:nvSpPr>
        <p:spPr>
          <a:xfrm>
            <a:off x="4305300" y="429674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3A97EE4-A5A4-848D-BC85-9BFD205BAB72}"/>
              </a:ext>
            </a:extLst>
          </p:cNvPr>
          <p:cNvSpPr txBox="1"/>
          <p:nvPr/>
        </p:nvSpPr>
        <p:spPr>
          <a:xfrm>
            <a:off x="7479532" y="329748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beta_1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615F633-00EA-9DD3-26EA-D2B30B7F74A4}"/>
              </a:ext>
            </a:extLst>
          </p:cNvPr>
          <p:cNvSpPr txBox="1"/>
          <p:nvPr/>
        </p:nvSpPr>
        <p:spPr>
          <a:xfrm>
            <a:off x="7443287" y="5640155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beta_M</a:t>
            </a:r>
            <a:endParaRPr kumimoji="1" lang="zh-CN" altLang="en-US" dirty="0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1AFD5A9A-408C-24F7-60AE-601B2AB3DE53}"/>
              </a:ext>
            </a:extLst>
          </p:cNvPr>
          <p:cNvCxnSpPr>
            <a:cxnSpLocks/>
          </p:cNvCxnSpPr>
          <p:nvPr/>
        </p:nvCxnSpPr>
        <p:spPr>
          <a:xfrm>
            <a:off x="1071296" y="4291804"/>
            <a:ext cx="791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50528C5-77B5-BD88-60C2-B65B3C530D69}"/>
              </a:ext>
            </a:extLst>
          </p:cNvPr>
          <p:cNvCxnSpPr>
            <a:cxnSpLocks/>
          </p:cNvCxnSpPr>
          <p:nvPr/>
        </p:nvCxnSpPr>
        <p:spPr>
          <a:xfrm>
            <a:off x="4393096" y="4253460"/>
            <a:ext cx="18182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任意形状 36">
            <a:extLst>
              <a:ext uri="{FF2B5EF4-FFF2-40B4-BE49-F238E27FC236}">
                <a16:creationId xmlns:a16="http://schemas.microsoft.com/office/drawing/2014/main" id="{47A1C746-CC15-7659-C3F2-91F259B514CD}"/>
              </a:ext>
            </a:extLst>
          </p:cNvPr>
          <p:cNvSpPr/>
          <p:nvPr/>
        </p:nvSpPr>
        <p:spPr>
          <a:xfrm>
            <a:off x="2031945" y="3481939"/>
            <a:ext cx="2069908" cy="1801341"/>
          </a:xfrm>
          <a:custGeom>
            <a:avLst/>
            <a:gdLst>
              <a:gd name="connsiteX0" fmla="*/ 0 w 2355574"/>
              <a:gd name="connsiteY0" fmla="*/ 802375 h 1801341"/>
              <a:gd name="connsiteX1" fmla="*/ 477078 w 2355574"/>
              <a:gd name="connsiteY1" fmla="*/ 1229758 h 1801341"/>
              <a:gd name="connsiteX2" fmla="*/ 576469 w 2355574"/>
              <a:gd name="connsiteY2" fmla="*/ 136454 h 1801341"/>
              <a:gd name="connsiteX3" fmla="*/ 785191 w 2355574"/>
              <a:gd name="connsiteY3" fmla="*/ 1796288 h 1801341"/>
              <a:gd name="connsiteX4" fmla="*/ 884582 w 2355574"/>
              <a:gd name="connsiteY4" fmla="*/ 663228 h 1801341"/>
              <a:gd name="connsiteX5" fmla="*/ 1023730 w 2355574"/>
              <a:gd name="connsiteY5" fmla="*/ 971341 h 1801341"/>
              <a:gd name="connsiteX6" fmla="*/ 1331843 w 2355574"/>
              <a:gd name="connsiteY6" fmla="*/ 7245 h 1801341"/>
              <a:gd name="connsiteX7" fmla="*/ 1580321 w 2355574"/>
              <a:gd name="connsiteY7" fmla="*/ 1567688 h 1801341"/>
              <a:gd name="connsiteX8" fmla="*/ 1699591 w 2355574"/>
              <a:gd name="connsiteY8" fmla="*/ 474384 h 1801341"/>
              <a:gd name="connsiteX9" fmla="*/ 2107095 w 2355574"/>
              <a:gd name="connsiteY9" fmla="*/ 881888 h 1801341"/>
              <a:gd name="connsiteX10" fmla="*/ 2216426 w 2355574"/>
              <a:gd name="connsiteY10" fmla="*/ 434628 h 1801341"/>
              <a:gd name="connsiteX11" fmla="*/ 2355574 w 2355574"/>
              <a:gd name="connsiteY11" fmla="*/ 524080 h 180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55574" h="1801341">
                <a:moveTo>
                  <a:pt x="0" y="802375"/>
                </a:moveTo>
                <a:cubicBezTo>
                  <a:pt x="190500" y="1071560"/>
                  <a:pt x="381000" y="1340745"/>
                  <a:pt x="477078" y="1229758"/>
                </a:cubicBezTo>
                <a:cubicBezTo>
                  <a:pt x="573156" y="1118771"/>
                  <a:pt x="525117" y="42032"/>
                  <a:pt x="576469" y="136454"/>
                </a:cubicBezTo>
                <a:cubicBezTo>
                  <a:pt x="627821" y="230876"/>
                  <a:pt x="733839" y="1708492"/>
                  <a:pt x="785191" y="1796288"/>
                </a:cubicBezTo>
                <a:cubicBezTo>
                  <a:pt x="836543" y="1884084"/>
                  <a:pt x="844826" y="800719"/>
                  <a:pt x="884582" y="663228"/>
                </a:cubicBezTo>
                <a:cubicBezTo>
                  <a:pt x="924338" y="525737"/>
                  <a:pt x="949187" y="1080671"/>
                  <a:pt x="1023730" y="971341"/>
                </a:cubicBezTo>
                <a:cubicBezTo>
                  <a:pt x="1098273" y="862011"/>
                  <a:pt x="1239078" y="-92146"/>
                  <a:pt x="1331843" y="7245"/>
                </a:cubicBezTo>
                <a:cubicBezTo>
                  <a:pt x="1424608" y="106636"/>
                  <a:pt x="1519030" y="1489832"/>
                  <a:pt x="1580321" y="1567688"/>
                </a:cubicBezTo>
                <a:cubicBezTo>
                  <a:pt x="1641612" y="1645545"/>
                  <a:pt x="1611795" y="588684"/>
                  <a:pt x="1699591" y="474384"/>
                </a:cubicBezTo>
                <a:cubicBezTo>
                  <a:pt x="1787387" y="360084"/>
                  <a:pt x="2020956" y="888514"/>
                  <a:pt x="2107095" y="881888"/>
                </a:cubicBezTo>
                <a:cubicBezTo>
                  <a:pt x="2193234" y="875262"/>
                  <a:pt x="2175013" y="494263"/>
                  <a:pt x="2216426" y="434628"/>
                </a:cubicBezTo>
                <a:cubicBezTo>
                  <a:pt x="2257839" y="374993"/>
                  <a:pt x="2306706" y="449536"/>
                  <a:pt x="2355574" y="52408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59908F7-FA4E-23F0-1335-203109DE3E38}"/>
              </a:ext>
            </a:extLst>
          </p:cNvPr>
          <p:cNvSpPr txBox="1"/>
          <p:nvPr/>
        </p:nvSpPr>
        <p:spPr>
          <a:xfrm>
            <a:off x="1863086" y="5484725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信道</a:t>
            </a:r>
            <a:r>
              <a:rPr kumimoji="1" lang="en-US" altLang="zh-CN" dirty="0"/>
              <a:t>H</a:t>
            </a:r>
            <a:r>
              <a:rPr kumimoji="1" lang="zh-CN" altLang="en-US" dirty="0"/>
              <a:t>（统计特性已知）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D2CFFB9-9169-4F42-F868-CE4B77A758F6}"/>
              </a:ext>
            </a:extLst>
          </p:cNvPr>
          <p:cNvSpPr txBox="1"/>
          <p:nvPr/>
        </p:nvSpPr>
        <p:spPr>
          <a:xfrm>
            <a:off x="7148207" y="6329661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ESN</a:t>
            </a:r>
            <a:r>
              <a:rPr kumimoji="1" lang="zh-CN" altLang="en-US" dirty="0"/>
              <a:t>（需要设计</a:t>
            </a:r>
            <a:r>
              <a:rPr kumimoji="1" lang="en-US" altLang="zh-CN" dirty="0"/>
              <a:t>beta</a:t>
            </a:r>
            <a:r>
              <a:rPr kumimoji="1" lang="zh-CN" altLang="en-US" dirty="0"/>
              <a:t>）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3E5788A-F97C-D86A-8CFD-F47B05A57A65}"/>
              </a:ext>
            </a:extLst>
          </p:cNvPr>
          <p:cNvSpPr txBox="1"/>
          <p:nvPr/>
        </p:nvSpPr>
        <p:spPr>
          <a:xfrm>
            <a:off x="10826170" y="436649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～</a:t>
            </a:r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2630C8D-9B07-C219-A359-E2CBCE6D9FCB}"/>
              </a:ext>
            </a:extLst>
          </p:cNvPr>
          <p:cNvSpPr/>
          <p:nvPr/>
        </p:nvSpPr>
        <p:spPr>
          <a:xfrm>
            <a:off x="1555795" y="2442149"/>
            <a:ext cx="8751083" cy="4316248"/>
          </a:xfrm>
          <a:prstGeom prst="roundRect">
            <a:avLst>
              <a:gd name="adj" fmla="val 91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01EBDA5-9EAF-F892-4CD0-539E8FE4D6A7}"/>
              </a:ext>
            </a:extLst>
          </p:cNvPr>
          <p:cNvSpPr txBox="1"/>
          <p:nvPr/>
        </p:nvSpPr>
        <p:spPr>
          <a:xfrm>
            <a:off x="9069567" y="19776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信道均衡</a:t>
            </a:r>
          </a:p>
        </p:txBody>
      </p:sp>
    </p:spTree>
    <p:extLst>
      <p:ext uri="{BB962C8B-B14F-4D97-AF65-F5344CB8AC3E}">
        <p14:creationId xmlns:p14="http://schemas.microsoft.com/office/powerpoint/2010/main" val="1756887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42295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RC</a:t>
            </a:r>
            <a:r>
              <a:rPr kumimoji="1" lang="zh-CN" altLang="en-US" dirty="0"/>
              <a:t>层参数的最优设计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针对一个简单案例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SISO</a:t>
            </a:r>
            <a:r>
              <a:rPr kumimoji="1" lang="zh-CN" altLang="en-US" dirty="0"/>
              <a:t>无线通信系统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两条多径，</a:t>
            </a:r>
            <a:r>
              <a:rPr kumimoji="1" lang="en-US" altLang="zh-CN" dirty="0"/>
              <a:t>[h_0, h_1]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[1, a]</a:t>
            </a:r>
            <a:r>
              <a:rPr kumimoji="1" lang="zh-CN" altLang="en-US" dirty="0"/>
              <a:t>，统计分布已知（高斯分布）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 多径时延与</a:t>
            </a:r>
            <a:r>
              <a:rPr kumimoji="1" lang="en-US" altLang="zh-CN" dirty="0"/>
              <a:t>RNN</a:t>
            </a:r>
            <a:r>
              <a:rPr kumimoji="1" lang="zh-CN" altLang="en-US" dirty="0"/>
              <a:t>单元延时相同：离散时间上，延时为</a:t>
            </a:r>
            <a:r>
              <a:rPr kumimoji="1" lang="en-US" altLang="zh-CN" dirty="0"/>
              <a:t>1</a:t>
            </a:r>
          </a:p>
          <a:p>
            <a:pPr lvl="1"/>
            <a:r>
              <a:rPr kumimoji="1" lang="zh-CN" altLang="en-US" dirty="0"/>
              <a:t>一个</a:t>
            </a:r>
            <a:r>
              <a:rPr kumimoji="1" lang="en-US" altLang="zh-CN" dirty="0"/>
              <a:t>RNN</a:t>
            </a:r>
            <a:r>
              <a:rPr kumimoji="1" lang="zh-CN" altLang="en-US" dirty="0"/>
              <a:t>单元的简单</a:t>
            </a:r>
            <a:r>
              <a:rPr kumimoji="1" lang="en-US" altLang="zh-CN" dirty="0"/>
              <a:t>ESN</a:t>
            </a:r>
            <a:r>
              <a:rPr kumimoji="1" lang="zh-CN" altLang="en-US" dirty="0"/>
              <a:t>：上页图只有一个</a:t>
            </a:r>
            <a:r>
              <a:rPr kumimoji="1" lang="en-US" altLang="zh-CN" dirty="0"/>
              <a:t>beta_1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1C60EA-AF13-DA0B-2DDF-BF16AFDB6F77}"/>
              </a:ext>
            </a:extLst>
          </p:cNvPr>
          <p:cNvSpPr txBox="1"/>
          <p:nvPr/>
        </p:nvSpPr>
        <p:spPr>
          <a:xfrm>
            <a:off x="838199" y="4944646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E087C4-D85B-4FAC-F0B7-AB2F9EA710A6}"/>
              </a:ext>
            </a:extLst>
          </p:cNvPr>
          <p:cNvSpPr txBox="1"/>
          <p:nvPr/>
        </p:nvSpPr>
        <p:spPr>
          <a:xfrm>
            <a:off x="4173364" y="493062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3CF74AF-2AB8-F88E-C87E-3E76D27E54D6}"/>
              </a:ext>
            </a:extLst>
          </p:cNvPr>
          <p:cNvCxnSpPr>
            <a:cxnSpLocks/>
          </p:cNvCxnSpPr>
          <p:nvPr/>
        </p:nvCxnSpPr>
        <p:spPr>
          <a:xfrm>
            <a:off x="981027" y="4930622"/>
            <a:ext cx="791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F0CAB53-38A7-A4E5-22C8-F77EB27D6EFC}"/>
              </a:ext>
            </a:extLst>
          </p:cNvPr>
          <p:cNvCxnSpPr>
            <a:cxnSpLocks/>
          </p:cNvCxnSpPr>
          <p:nvPr/>
        </p:nvCxnSpPr>
        <p:spPr>
          <a:xfrm>
            <a:off x="4302827" y="4892278"/>
            <a:ext cx="18182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形状 7">
            <a:extLst>
              <a:ext uri="{FF2B5EF4-FFF2-40B4-BE49-F238E27FC236}">
                <a16:creationId xmlns:a16="http://schemas.microsoft.com/office/drawing/2014/main" id="{40FF769C-B5B9-7C8A-5CD6-780A3185BC91}"/>
              </a:ext>
            </a:extLst>
          </p:cNvPr>
          <p:cNvSpPr/>
          <p:nvPr/>
        </p:nvSpPr>
        <p:spPr>
          <a:xfrm>
            <a:off x="1941676" y="4120757"/>
            <a:ext cx="2069908" cy="1801341"/>
          </a:xfrm>
          <a:custGeom>
            <a:avLst/>
            <a:gdLst>
              <a:gd name="connsiteX0" fmla="*/ 0 w 2355574"/>
              <a:gd name="connsiteY0" fmla="*/ 802375 h 1801341"/>
              <a:gd name="connsiteX1" fmla="*/ 477078 w 2355574"/>
              <a:gd name="connsiteY1" fmla="*/ 1229758 h 1801341"/>
              <a:gd name="connsiteX2" fmla="*/ 576469 w 2355574"/>
              <a:gd name="connsiteY2" fmla="*/ 136454 h 1801341"/>
              <a:gd name="connsiteX3" fmla="*/ 785191 w 2355574"/>
              <a:gd name="connsiteY3" fmla="*/ 1796288 h 1801341"/>
              <a:gd name="connsiteX4" fmla="*/ 884582 w 2355574"/>
              <a:gd name="connsiteY4" fmla="*/ 663228 h 1801341"/>
              <a:gd name="connsiteX5" fmla="*/ 1023730 w 2355574"/>
              <a:gd name="connsiteY5" fmla="*/ 971341 h 1801341"/>
              <a:gd name="connsiteX6" fmla="*/ 1331843 w 2355574"/>
              <a:gd name="connsiteY6" fmla="*/ 7245 h 1801341"/>
              <a:gd name="connsiteX7" fmla="*/ 1580321 w 2355574"/>
              <a:gd name="connsiteY7" fmla="*/ 1567688 h 1801341"/>
              <a:gd name="connsiteX8" fmla="*/ 1699591 w 2355574"/>
              <a:gd name="connsiteY8" fmla="*/ 474384 h 1801341"/>
              <a:gd name="connsiteX9" fmla="*/ 2107095 w 2355574"/>
              <a:gd name="connsiteY9" fmla="*/ 881888 h 1801341"/>
              <a:gd name="connsiteX10" fmla="*/ 2216426 w 2355574"/>
              <a:gd name="connsiteY10" fmla="*/ 434628 h 1801341"/>
              <a:gd name="connsiteX11" fmla="*/ 2355574 w 2355574"/>
              <a:gd name="connsiteY11" fmla="*/ 524080 h 180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55574" h="1801341">
                <a:moveTo>
                  <a:pt x="0" y="802375"/>
                </a:moveTo>
                <a:cubicBezTo>
                  <a:pt x="190500" y="1071560"/>
                  <a:pt x="381000" y="1340745"/>
                  <a:pt x="477078" y="1229758"/>
                </a:cubicBezTo>
                <a:cubicBezTo>
                  <a:pt x="573156" y="1118771"/>
                  <a:pt x="525117" y="42032"/>
                  <a:pt x="576469" y="136454"/>
                </a:cubicBezTo>
                <a:cubicBezTo>
                  <a:pt x="627821" y="230876"/>
                  <a:pt x="733839" y="1708492"/>
                  <a:pt x="785191" y="1796288"/>
                </a:cubicBezTo>
                <a:cubicBezTo>
                  <a:pt x="836543" y="1884084"/>
                  <a:pt x="844826" y="800719"/>
                  <a:pt x="884582" y="663228"/>
                </a:cubicBezTo>
                <a:cubicBezTo>
                  <a:pt x="924338" y="525737"/>
                  <a:pt x="949187" y="1080671"/>
                  <a:pt x="1023730" y="971341"/>
                </a:cubicBezTo>
                <a:cubicBezTo>
                  <a:pt x="1098273" y="862011"/>
                  <a:pt x="1239078" y="-92146"/>
                  <a:pt x="1331843" y="7245"/>
                </a:cubicBezTo>
                <a:cubicBezTo>
                  <a:pt x="1424608" y="106636"/>
                  <a:pt x="1519030" y="1489832"/>
                  <a:pt x="1580321" y="1567688"/>
                </a:cubicBezTo>
                <a:cubicBezTo>
                  <a:pt x="1641612" y="1645545"/>
                  <a:pt x="1611795" y="588684"/>
                  <a:pt x="1699591" y="474384"/>
                </a:cubicBezTo>
                <a:cubicBezTo>
                  <a:pt x="1787387" y="360084"/>
                  <a:pt x="2020956" y="888514"/>
                  <a:pt x="2107095" y="881888"/>
                </a:cubicBezTo>
                <a:cubicBezTo>
                  <a:pt x="2193234" y="875262"/>
                  <a:pt x="2175013" y="494263"/>
                  <a:pt x="2216426" y="434628"/>
                </a:cubicBezTo>
                <a:cubicBezTo>
                  <a:pt x="2257839" y="374993"/>
                  <a:pt x="2306706" y="449536"/>
                  <a:pt x="2355574" y="52408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7C2D55-49CD-D104-625F-A655D46E3556}"/>
              </a:ext>
            </a:extLst>
          </p:cNvPr>
          <p:cNvSpPr txBox="1"/>
          <p:nvPr/>
        </p:nvSpPr>
        <p:spPr>
          <a:xfrm>
            <a:off x="1772817" y="6123543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信道</a:t>
            </a:r>
            <a:r>
              <a:rPr kumimoji="1" lang="en-US" altLang="zh-CN" dirty="0"/>
              <a:t>H</a:t>
            </a:r>
            <a:r>
              <a:rPr kumimoji="1" lang="zh-CN" altLang="en-US" dirty="0"/>
              <a:t>（统计特性已知）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6FBBF19-1E9F-913A-FC73-D08BF1F73D43}"/>
              </a:ext>
            </a:extLst>
          </p:cNvPr>
          <p:cNvSpPr/>
          <p:nvPr/>
        </p:nvSpPr>
        <p:spPr>
          <a:xfrm>
            <a:off x="6121098" y="4753687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C1AD90B-D731-7260-744F-4591C2024CE3}"/>
              </a:ext>
            </a:extLst>
          </p:cNvPr>
          <p:cNvSpPr/>
          <p:nvPr/>
        </p:nvSpPr>
        <p:spPr>
          <a:xfrm>
            <a:off x="7150234" y="4753687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82640CF-C333-1B88-9DAF-2B238B5385CF}"/>
              </a:ext>
            </a:extLst>
          </p:cNvPr>
          <p:cNvSpPr/>
          <p:nvPr/>
        </p:nvSpPr>
        <p:spPr>
          <a:xfrm>
            <a:off x="9524901" y="4753687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8C2126D-3081-AFCA-26DF-1EEDDF1E817C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6399394" y="4892835"/>
            <a:ext cx="750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FD9274B-5C32-BFEB-D917-3B55B0309743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7428530" y="4892835"/>
            <a:ext cx="2096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>
            <a:extLst>
              <a:ext uri="{FF2B5EF4-FFF2-40B4-BE49-F238E27FC236}">
                <a16:creationId xmlns:a16="http://schemas.microsoft.com/office/drawing/2014/main" id="{622451EE-BE9F-720A-9402-3C1C464C213A}"/>
              </a:ext>
            </a:extLst>
          </p:cNvPr>
          <p:cNvCxnSpPr>
            <a:cxnSpLocks/>
            <a:stCxn id="11" idx="2"/>
            <a:endCxn id="11" idx="6"/>
          </p:cNvCxnSpPr>
          <p:nvPr/>
        </p:nvCxnSpPr>
        <p:spPr>
          <a:xfrm rot="10800000" flipH="1">
            <a:off x="7150234" y="4892835"/>
            <a:ext cx="278296" cy="12700"/>
          </a:xfrm>
          <a:prstGeom prst="curvedConnector5">
            <a:avLst>
              <a:gd name="adj1" fmla="val -82143"/>
              <a:gd name="adj2" fmla="val -5535929"/>
              <a:gd name="adj3" fmla="val 182143"/>
            </a:avLst>
          </a:prstGeom>
          <a:ln>
            <a:solidFill>
              <a:srgbClr val="4472C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1F6085E-A2E3-1700-A17D-D982A0CDDFD3}"/>
              </a:ext>
            </a:extLst>
          </p:cNvPr>
          <p:cNvSpPr txBox="1"/>
          <p:nvPr/>
        </p:nvSpPr>
        <p:spPr>
          <a:xfrm>
            <a:off x="7984229" y="4486929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W_1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CFB97A-BBB2-ADEA-6E7E-5AE7FE8BB617}"/>
              </a:ext>
            </a:extLst>
          </p:cNvPr>
          <p:cNvSpPr txBox="1"/>
          <p:nvPr/>
        </p:nvSpPr>
        <p:spPr>
          <a:xfrm>
            <a:off x="6901196" y="512931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beta_1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51E081-BB85-A5D6-0316-6A345B69C81F}"/>
              </a:ext>
            </a:extLst>
          </p:cNvPr>
          <p:cNvSpPr txBox="1"/>
          <p:nvPr/>
        </p:nvSpPr>
        <p:spPr>
          <a:xfrm>
            <a:off x="7808587" y="62501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信道均衡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1EAF399-1C72-C134-72B6-A3ADEBB4463B}"/>
              </a:ext>
            </a:extLst>
          </p:cNvPr>
          <p:cNvSpPr txBox="1"/>
          <p:nvPr/>
        </p:nvSpPr>
        <p:spPr>
          <a:xfrm>
            <a:off x="9910911" y="472087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～</a:t>
            </a:r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4A1BE84-AC13-7718-EEE4-27899645F6E7}"/>
              </a:ext>
            </a:extLst>
          </p:cNvPr>
          <p:cNvSpPr/>
          <p:nvPr/>
        </p:nvSpPr>
        <p:spPr>
          <a:xfrm>
            <a:off x="1555795" y="3975651"/>
            <a:ext cx="7428715" cy="2782745"/>
          </a:xfrm>
          <a:prstGeom prst="roundRect">
            <a:avLst>
              <a:gd name="adj" fmla="val 91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8636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42295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RC</a:t>
            </a:r>
            <a:r>
              <a:rPr kumimoji="1" lang="zh-CN" altLang="en-US" dirty="0"/>
              <a:t>层参数的最优设计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5975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输出层参数</a:t>
            </a:r>
            <a:r>
              <a:rPr kumimoji="1" lang="en-US" altLang="zh-CN" dirty="0"/>
              <a:t>W_1</a:t>
            </a:r>
          </a:p>
          <a:p>
            <a:pPr lvl="1"/>
            <a:r>
              <a:rPr kumimoji="1" lang="zh-CN" altLang="en-US" dirty="0"/>
              <a:t>一个伸缩因子，让</a:t>
            </a:r>
            <a:r>
              <a:rPr kumimoji="1" lang="en-US" altLang="zh-CN" dirty="0"/>
              <a:t>H_1</a:t>
            </a:r>
            <a:r>
              <a:rPr kumimoji="1" lang="zh-CN" altLang="en-US" dirty="0"/>
              <a:t>和目标尽可能接近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不是一般性，令输入层参数为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，则（</a:t>
            </a:r>
            <a:r>
              <a:rPr kumimoji="1" lang="en-US" altLang="zh-CN" dirty="0"/>
              <a:t>8</a:t>
            </a:r>
            <a:r>
              <a:rPr kumimoji="1" lang="zh-CN" altLang="en-US" dirty="0"/>
              <a:t>）可以计算得到（</a:t>
            </a:r>
            <a:r>
              <a:rPr kumimoji="1" lang="en-US" altLang="zh-CN" dirty="0"/>
              <a:t>App. B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误差为（</a:t>
            </a:r>
            <a:r>
              <a:rPr kumimoji="1" lang="en-US" altLang="zh-CN" dirty="0"/>
              <a:t>App. C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08030A-DC80-2C8F-5AA1-E4F038AF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06" y="2699605"/>
            <a:ext cx="5068129" cy="9462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5840EA-4762-ADE1-0DA4-34FA19456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284" y="225908"/>
            <a:ext cx="4773663" cy="21885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D25D94-9F32-7744-FC6E-136A4D8ED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213" y="4503242"/>
            <a:ext cx="5479573" cy="7106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9DBAA4-C00E-AFFF-A4F4-88D89123A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563" y="6053916"/>
            <a:ext cx="5068128" cy="7106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286481-0481-6B09-D4B8-28A71287F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700" y="6067013"/>
            <a:ext cx="4610438" cy="637215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398A0EAF-1B61-A3CA-0B0B-40A37E394624}"/>
              </a:ext>
            </a:extLst>
          </p:cNvPr>
          <p:cNvSpPr/>
          <p:nvPr/>
        </p:nvSpPr>
        <p:spPr>
          <a:xfrm>
            <a:off x="5873484" y="6127361"/>
            <a:ext cx="934137" cy="637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8869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42295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RC</a:t>
            </a:r>
            <a:r>
              <a:rPr kumimoji="1" lang="zh-CN" altLang="en-US" dirty="0"/>
              <a:t>层参数的最优设计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5975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RC</a:t>
            </a:r>
            <a:r>
              <a:rPr kumimoji="1" lang="zh-CN" altLang="en-US" dirty="0"/>
              <a:t>层参数</a:t>
            </a:r>
            <a:r>
              <a:rPr kumimoji="1" lang="en-US" altLang="zh-CN" dirty="0">
                <a:solidFill>
                  <a:srgbClr val="FF0000"/>
                </a:solidFill>
              </a:rPr>
              <a:t>W_{r,1}</a:t>
            </a:r>
            <a:r>
              <a:rPr kumimoji="1" lang="zh-CN" altLang="en-US" dirty="0"/>
              <a:t>的最优值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目标问题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假设</a:t>
            </a:r>
            <a:r>
              <a:rPr kumimoji="1" lang="en-US" altLang="zh-CN" dirty="0"/>
              <a:t>a</a:t>
            </a:r>
            <a:r>
              <a:rPr kumimoji="1" lang="zh-CN" altLang="en-US" dirty="0"/>
              <a:t>是实数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</a:t>
            </a:r>
            <a:r>
              <a:rPr kumimoji="1" lang="zh-CN" altLang="en-US" dirty="0"/>
              <a:t> 极端情况：如果</a:t>
            </a:r>
            <a:r>
              <a:rPr kumimoji="1" lang="en-US" altLang="zh-CN" dirty="0"/>
              <a:t>a=a_0 * (1 + u)</a:t>
            </a:r>
            <a:r>
              <a:rPr kumimoji="1" lang="zh-CN" altLang="en-US" dirty="0"/>
              <a:t>中，</a:t>
            </a:r>
            <a:r>
              <a:rPr kumimoji="1" lang="en-US" altLang="zh-CN" dirty="0"/>
              <a:t>u</a:t>
            </a:r>
            <a:r>
              <a:rPr kumimoji="1" lang="zh-CN" altLang="en-US" dirty="0"/>
              <a:t>的方差为</a:t>
            </a:r>
            <a:r>
              <a:rPr kumimoji="1" lang="en-US" altLang="zh-CN" dirty="0"/>
              <a:t>0</a:t>
            </a:r>
          </a:p>
          <a:p>
            <a:pPr lvl="2"/>
            <a:r>
              <a:rPr kumimoji="1" lang="zh-CN" altLang="en-US" dirty="0"/>
              <a:t>此时最优</a:t>
            </a:r>
            <a:r>
              <a:rPr kumimoji="1" lang="en-US" altLang="zh-CN" dirty="0"/>
              <a:t>RC</a:t>
            </a:r>
            <a:r>
              <a:rPr kumimoji="1" lang="zh-CN" altLang="en-US" dirty="0"/>
              <a:t>参数就是</a:t>
            </a:r>
            <a:r>
              <a:rPr kumimoji="1" lang="en-US" altLang="zh-CN" dirty="0"/>
              <a:t>-a_0</a:t>
            </a:r>
            <a:r>
              <a:rPr kumimoji="1" lang="zh-CN" altLang="en-US" dirty="0"/>
              <a:t>（误差为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2</a:t>
            </a:r>
            <a:r>
              <a:rPr kumimoji="1" lang="zh-CN" altLang="en-US" dirty="0"/>
              <a:t> 一般情况：信道是非确定性的，误差会大于</a:t>
            </a:r>
            <a:r>
              <a:rPr kumimoji="1" lang="en-US" altLang="zh-CN" dirty="0"/>
              <a:t>0</a:t>
            </a:r>
          </a:p>
          <a:p>
            <a:pPr lvl="2"/>
            <a:r>
              <a:rPr kumimoji="1" lang="zh-CN" altLang="en-US" dirty="0"/>
              <a:t>设                          ，相当于引入了变量</a:t>
            </a:r>
            <a:r>
              <a:rPr kumimoji="1" lang="en-US" altLang="zh-CN" dirty="0"/>
              <a:t>\xi</a:t>
            </a:r>
            <a:r>
              <a:rPr kumimoji="1" lang="zh-CN" altLang="en-US" dirty="0"/>
              <a:t>，转化了优化目标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a=a_0</a:t>
            </a:r>
            <a:r>
              <a:rPr kumimoji="1" lang="zh-CN" altLang="en-US" dirty="0"/>
              <a:t> * </a:t>
            </a:r>
            <a:r>
              <a:rPr kumimoji="1" lang="en-US" altLang="zh-CN" dirty="0"/>
              <a:t>(1+u)</a:t>
            </a:r>
            <a:r>
              <a:rPr kumimoji="1" lang="zh-CN" altLang="en-US" dirty="0"/>
              <a:t>，再结合上式，把</a:t>
            </a:r>
            <a:r>
              <a:rPr kumimoji="1" lang="zh-CN" altLang="en-US" dirty="0">
                <a:solidFill>
                  <a:srgbClr val="FF0000"/>
                </a:solidFill>
              </a:rPr>
              <a:t>误差</a:t>
            </a:r>
            <a:r>
              <a:rPr kumimoji="1" lang="en-US" altLang="zh-CN" dirty="0">
                <a:solidFill>
                  <a:srgbClr val="FF0000"/>
                </a:solidFill>
              </a:rPr>
              <a:t>e</a:t>
            </a:r>
            <a:r>
              <a:rPr kumimoji="1" lang="zh-CN" altLang="en-US" dirty="0">
                <a:solidFill>
                  <a:srgbClr val="FF0000"/>
                </a:solidFill>
              </a:rPr>
              <a:t>用</a:t>
            </a:r>
            <a:r>
              <a:rPr kumimoji="1" lang="en-US" altLang="zh-CN" dirty="0">
                <a:solidFill>
                  <a:srgbClr val="FF0000"/>
                </a:solidFill>
              </a:rPr>
              <a:t>\xi</a:t>
            </a:r>
            <a:r>
              <a:rPr kumimoji="1" lang="zh-CN" altLang="en-US" dirty="0">
                <a:solidFill>
                  <a:srgbClr val="FF0000"/>
                </a:solidFill>
              </a:rPr>
              <a:t>，</a:t>
            </a:r>
            <a:r>
              <a:rPr kumimoji="1" lang="en-US" altLang="zh-CN" dirty="0">
                <a:solidFill>
                  <a:srgbClr val="FF0000"/>
                </a:solidFill>
              </a:rPr>
              <a:t>a_0</a:t>
            </a:r>
            <a:r>
              <a:rPr kumimoji="1" lang="zh-CN" altLang="en-US" dirty="0">
                <a:solidFill>
                  <a:srgbClr val="FF0000"/>
                </a:solidFill>
              </a:rPr>
              <a:t>和</a:t>
            </a:r>
            <a:r>
              <a:rPr kumimoji="1" lang="en-US" altLang="zh-CN" dirty="0">
                <a:solidFill>
                  <a:srgbClr val="FF0000"/>
                </a:solidFill>
              </a:rPr>
              <a:t>u</a:t>
            </a:r>
            <a:r>
              <a:rPr kumimoji="1" lang="zh-CN" altLang="en-US" dirty="0"/>
              <a:t>进行表示（先验</a:t>
            </a:r>
            <a:r>
              <a:rPr kumimoji="1" lang="en-US" altLang="zh-CN" dirty="0"/>
              <a:t>u</a:t>
            </a:r>
            <a:r>
              <a:rPr kumimoji="1" lang="zh-CN" altLang="en-US" dirty="0"/>
              <a:t>，优化</a:t>
            </a:r>
            <a:r>
              <a:rPr kumimoji="1" lang="en-US" altLang="zh-CN" dirty="0"/>
              <a:t>\xi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C6F782-D985-770D-CF92-F4C5A3092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222" y="2547178"/>
            <a:ext cx="6222883" cy="7029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95EDE3-C147-0BF8-1C53-499E4699F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022" y="5011806"/>
            <a:ext cx="1695451" cy="285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F95E3B-3488-065E-A226-3597425FF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326" y="5700647"/>
            <a:ext cx="5010842" cy="79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83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42295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RC</a:t>
            </a:r>
            <a:r>
              <a:rPr kumimoji="1" lang="zh-CN" altLang="en-US" dirty="0"/>
              <a:t>层参数的最优设计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59758"/>
          </a:xfrm>
        </p:spPr>
        <p:txBody>
          <a:bodyPr>
            <a:normAutofit/>
          </a:bodyPr>
          <a:lstStyle/>
          <a:p>
            <a:pPr lvl="1"/>
            <a:r>
              <a:rPr kumimoji="1" lang="en-US" altLang="zh-CN" dirty="0"/>
              <a:t>2</a:t>
            </a:r>
            <a:r>
              <a:rPr kumimoji="1" lang="zh-CN" altLang="en-US" dirty="0"/>
              <a:t> 一般情况：信道是非确定性的，误差会大于</a:t>
            </a:r>
            <a:r>
              <a:rPr kumimoji="1" lang="en-US" altLang="zh-CN" dirty="0"/>
              <a:t>0</a:t>
            </a:r>
          </a:p>
          <a:p>
            <a:pPr lvl="2"/>
            <a:r>
              <a:rPr kumimoji="1" lang="zh-CN" altLang="en-US" dirty="0"/>
              <a:t>将近似误差进行对数化，再泰勒展开至前两项，得到</a:t>
            </a:r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r>
              <a:rPr kumimoji="1" lang="zh-CN" altLang="en-US" dirty="0"/>
              <a:t>为使上式最小，考虑</a:t>
            </a:r>
            <a:r>
              <a:rPr kumimoji="1" lang="en-US" altLang="zh-CN" dirty="0"/>
              <a:t>u</a:t>
            </a:r>
            <a:r>
              <a:rPr kumimoji="1" lang="zh-CN" altLang="en-US" dirty="0"/>
              <a:t>在</a:t>
            </a:r>
            <a:r>
              <a:rPr kumimoji="1" lang="en-US" altLang="zh-CN" dirty="0"/>
              <a:t>0</a:t>
            </a:r>
            <a:r>
              <a:rPr kumimoji="1" lang="zh-CN" altLang="en-US" dirty="0"/>
              <a:t>附近</a:t>
            </a:r>
            <a:r>
              <a:rPr kumimoji="1" lang="zh-CN" altLang="en-US" dirty="0">
                <a:solidFill>
                  <a:srgbClr val="FF0000"/>
                </a:solidFill>
              </a:rPr>
              <a:t>小范围</a:t>
            </a:r>
            <a:r>
              <a:rPr kumimoji="1" lang="zh-CN" altLang="en-US" dirty="0"/>
              <a:t>波动时，</a:t>
            </a:r>
            <a:r>
              <a:rPr kumimoji="1" lang="en-US" altLang="zh-CN" dirty="0"/>
              <a:t>\xi</a:t>
            </a:r>
            <a:r>
              <a:rPr kumimoji="1" lang="zh-CN" altLang="en-US" dirty="0"/>
              <a:t>最优值为</a:t>
            </a:r>
            <a:r>
              <a:rPr kumimoji="1" lang="en-US" altLang="zh-CN" dirty="0"/>
              <a:t>0</a:t>
            </a:r>
          </a:p>
          <a:p>
            <a:pPr lvl="2"/>
            <a:r>
              <a:rPr kumimoji="1" lang="zh-CN" altLang="en-US" dirty="0"/>
              <a:t>考虑</a:t>
            </a:r>
            <a:r>
              <a:rPr kumimoji="1" lang="en-US" altLang="zh-CN" dirty="0"/>
              <a:t>u</a:t>
            </a:r>
            <a:r>
              <a:rPr kumimoji="1" lang="zh-CN" altLang="en-US" dirty="0"/>
              <a:t>在</a:t>
            </a:r>
            <a:r>
              <a:rPr kumimoji="1" lang="en-US" altLang="zh-CN" dirty="0"/>
              <a:t>0</a:t>
            </a:r>
            <a:r>
              <a:rPr kumimoji="1" lang="zh-CN" altLang="en-US" dirty="0"/>
              <a:t>附近</a:t>
            </a:r>
            <a:r>
              <a:rPr kumimoji="1" lang="zh-CN" altLang="en-US" dirty="0">
                <a:solidFill>
                  <a:srgbClr val="FF0000"/>
                </a:solidFill>
              </a:rPr>
              <a:t>大范围</a:t>
            </a:r>
            <a:r>
              <a:rPr kumimoji="1" lang="zh-CN" altLang="en-US" dirty="0"/>
              <a:t>波动时，同样</a:t>
            </a:r>
            <a:r>
              <a:rPr kumimoji="1" lang="en-US" altLang="zh-CN" dirty="0"/>
              <a:t>\xi</a:t>
            </a:r>
            <a:r>
              <a:rPr kumimoji="1" lang="zh-CN" altLang="en-US" dirty="0"/>
              <a:t>最优值为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（</a:t>
            </a:r>
            <a:r>
              <a:rPr kumimoji="1" lang="en-US" altLang="zh-CN" dirty="0"/>
              <a:t>app.</a:t>
            </a:r>
            <a:r>
              <a:rPr kumimoji="1" lang="zh-CN" altLang="en-US" dirty="0"/>
              <a:t> </a:t>
            </a:r>
            <a:r>
              <a:rPr kumimoji="1" lang="en-US" altLang="zh-CN" dirty="0"/>
              <a:t>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综上，原问题（</a:t>
            </a:r>
            <a:r>
              <a:rPr kumimoji="1" lang="en-US" altLang="zh-CN" dirty="0"/>
              <a:t>12</a:t>
            </a:r>
            <a:r>
              <a:rPr kumimoji="1" lang="zh-CN" altLang="en-US" dirty="0"/>
              <a:t>）的近似问题，最优解为</a:t>
            </a:r>
            <a:r>
              <a:rPr kumimoji="1" lang="en-US" altLang="zh-CN" dirty="0"/>
              <a:t>\xi=0</a:t>
            </a:r>
            <a:r>
              <a:rPr kumimoji="1" lang="zh-CN" altLang="en-US" dirty="0"/>
              <a:t>，此时</a:t>
            </a:r>
            <a:r>
              <a:rPr kumimoji="1" lang="en-US" altLang="zh-CN" dirty="0">
                <a:solidFill>
                  <a:srgbClr val="FF0000"/>
                </a:solidFill>
              </a:rPr>
              <a:t>W_{r,1}=-a_0</a:t>
            </a:r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292BF8-F76E-C387-9933-8C788FBAC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34" y="2766667"/>
            <a:ext cx="4636331" cy="66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58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42295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仿真验证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37843" cy="545975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仿真条件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具有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条主径、</a:t>
            </a:r>
            <a:r>
              <a:rPr kumimoji="1" lang="en-US" altLang="zh-CN" dirty="0"/>
              <a:t>4</a:t>
            </a:r>
            <a:r>
              <a:rPr kumimoji="1" lang="zh-CN" altLang="en-US" dirty="0"/>
              <a:t>条多径的</a:t>
            </a:r>
            <a:r>
              <a:rPr kumimoji="1" lang="en-US" altLang="zh-CN" dirty="0"/>
              <a:t>SISO</a:t>
            </a:r>
            <a:r>
              <a:rPr kumimoji="1" lang="zh-CN" altLang="en-US" dirty="0"/>
              <a:t>无线通信信道，先验统计信息如下：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主径服从均值为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，方差为</a:t>
            </a:r>
            <a:r>
              <a:rPr kumimoji="1" lang="en-US" altLang="zh-CN" dirty="0"/>
              <a:t>1e-4</a:t>
            </a:r>
            <a:r>
              <a:rPr kumimoji="1" lang="zh-CN" altLang="en-US" dirty="0"/>
              <a:t>的高斯分布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多径服从高斯分布，均值为     </a:t>
            </a:r>
            <a:r>
              <a:rPr kumimoji="1" lang="en-US" altLang="zh-CN" dirty="0"/>
              <a:t>			</a:t>
            </a:r>
            <a:r>
              <a:rPr kumimoji="1" lang="zh-CN" altLang="en-US" dirty="0"/>
              <a:t>        ，方差为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具有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</a:t>
            </a:r>
            <a:r>
              <a:rPr kumimoji="1" lang="en-US" altLang="zh-CN" dirty="0"/>
              <a:t>RNN</a:t>
            </a:r>
            <a:r>
              <a:rPr kumimoji="1" lang="zh-CN" altLang="en-US" dirty="0"/>
              <a:t>互不相交神经元的</a:t>
            </a:r>
            <a:r>
              <a:rPr kumimoji="1" lang="en-US" altLang="zh-CN" dirty="0"/>
              <a:t>ESN</a:t>
            </a:r>
            <a:r>
              <a:rPr kumimoji="1" lang="zh-CN" altLang="en-US" dirty="0"/>
              <a:t>，用于均衡上述</a:t>
            </a:r>
            <a:r>
              <a:rPr kumimoji="1" lang="en-US" altLang="zh-CN" dirty="0"/>
              <a:t>4</a:t>
            </a:r>
            <a:r>
              <a:rPr kumimoji="1" lang="zh-CN" altLang="en-US" dirty="0"/>
              <a:t>条多径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输入层参数均设为</a:t>
            </a:r>
            <a:r>
              <a:rPr kumimoji="1" lang="en-US" altLang="zh-CN" dirty="0"/>
              <a:t>1</a:t>
            </a:r>
          </a:p>
          <a:p>
            <a:pPr lvl="2"/>
            <a:r>
              <a:rPr kumimoji="1" lang="zh-CN" altLang="en-US" dirty="0"/>
              <a:t>储层参数，</a:t>
            </a:r>
            <a:r>
              <a:rPr kumimoji="1" lang="en-US" altLang="zh-CN" dirty="0"/>
              <a:t>2</a:t>
            </a:r>
            <a:r>
              <a:rPr kumimoji="1" lang="zh-CN" altLang="en-US" dirty="0"/>
              <a:t>～</a:t>
            </a:r>
            <a:r>
              <a:rPr kumimoji="1" lang="en-US" altLang="zh-CN" dirty="0"/>
              <a:t>4</a:t>
            </a:r>
            <a:r>
              <a:rPr kumimoji="1" lang="zh-CN" altLang="en-US" dirty="0"/>
              <a:t>神经元采用</a:t>
            </a:r>
            <a:r>
              <a:rPr kumimoji="1" lang="en-US" altLang="zh-CN" dirty="0"/>
              <a:t>-E(</a:t>
            </a:r>
            <a:r>
              <a:rPr kumimoji="1" lang="en-US" altLang="zh-CN" dirty="0" err="1"/>
              <a:t>a_k</a:t>
            </a:r>
            <a:r>
              <a:rPr kumimoji="1" lang="en-US" altLang="zh-CN" dirty="0"/>
              <a:t>)</a:t>
            </a:r>
            <a:r>
              <a:rPr kumimoji="1" lang="zh-CN" altLang="en-US" dirty="0"/>
              <a:t>值（如前推导结论），改变</a:t>
            </a:r>
            <a:r>
              <a:rPr kumimoji="1" lang="en-US" altLang="zh-CN" dirty="0"/>
              <a:t>a_1</a:t>
            </a:r>
            <a:r>
              <a:rPr kumimoji="1" lang="zh-CN" altLang="en-US" dirty="0"/>
              <a:t>值观察误差变化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输出层参数使用最小投影误差的解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实验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1000</a:t>
            </a:r>
            <a:r>
              <a:rPr kumimoji="1" lang="zh-CN" altLang="en-US" dirty="0"/>
              <a:t>符号长的输入序列</a:t>
            </a:r>
            <a:r>
              <a:rPr kumimoji="1" lang="en-US" altLang="zh-CN" b="1" dirty="0"/>
              <a:t>x</a:t>
            </a:r>
            <a:r>
              <a:rPr kumimoji="1" lang="zh-CN" altLang="en-US" dirty="0"/>
              <a:t>，符号采用</a:t>
            </a:r>
            <a:r>
              <a:rPr kumimoji="1" lang="en-US" altLang="zh-CN" dirty="0"/>
              <a:t>16QAM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BPSK</a:t>
            </a:r>
            <a:r>
              <a:rPr kumimoji="1" lang="zh-CN" altLang="en-US" dirty="0"/>
              <a:t>，序列经过信道</a:t>
            </a:r>
            <a:r>
              <a:rPr kumimoji="1" lang="en-US" altLang="zh-CN" b="1" dirty="0"/>
              <a:t>h</a:t>
            </a:r>
            <a:r>
              <a:rPr kumimoji="1" lang="zh-CN" altLang="en-US" dirty="0"/>
              <a:t>卷积（无</a:t>
            </a:r>
            <a:r>
              <a:rPr kumimoji="1" lang="en-US" altLang="zh-CN" dirty="0"/>
              <a:t>AWGN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序列进入设计好的</a:t>
            </a:r>
            <a:r>
              <a:rPr kumimoji="1" lang="en-US" altLang="zh-CN" dirty="0"/>
              <a:t>ESN</a:t>
            </a:r>
            <a:r>
              <a:rPr kumimoji="1" lang="zh-CN" altLang="en-US" dirty="0"/>
              <a:t>，得到估计值</a:t>
            </a:r>
            <a:r>
              <a:rPr kumimoji="1" lang="en-US" altLang="zh-CN" b="1" dirty="0"/>
              <a:t>x</a:t>
            </a:r>
            <a:r>
              <a:rPr kumimoji="1" lang="zh-CN" altLang="en-US" dirty="0"/>
              <a:t>～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进行</a:t>
            </a:r>
            <a:r>
              <a:rPr kumimoji="1" lang="en-US" altLang="zh-CN" dirty="0"/>
              <a:t>N_{sim}=1e5</a:t>
            </a:r>
            <a:r>
              <a:rPr kumimoji="1" lang="zh-CN" altLang="en-US" dirty="0"/>
              <a:t>次蒙特卡洛计算，使用平均每符号的误差</a:t>
            </a:r>
            <a:r>
              <a:rPr kumimoji="1" lang="en-US" altLang="zh-CN" dirty="0"/>
              <a:t>e</a:t>
            </a:r>
            <a:r>
              <a:rPr kumimoji="1" lang="zh-CN" altLang="en-US" dirty="0"/>
              <a:t>作为度量指标</a:t>
            </a:r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52310D-AF4E-8A1E-7861-E20261BC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51" y="3055454"/>
            <a:ext cx="2712277" cy="2542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C51C75-FA44-43B4-3B29-D0305DD4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259" y="3037162"/>
            <a:ext cx="2392541" cy="27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1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28A7C5-3655-1E4D-498A-BDDF5D5A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691" y="3317736"/>
            <a:ext cx="5890791" cy="34706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42295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仿真验证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37843" cy="545975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仿真结果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两种调制方式，均在</a:t>
            </a:r>
            <a:r>
              <a:rPr kumimoji="1" lang="en-US" altLang="zh-CN" dirty="0"/>
              <a:t>W_{r,1}=-0.4</a:t>
            </a:r>
            <a:r>
              <a:rPr kumimoji="1" lang="zh-CN" altLang="en-US" dirty="0"/>
              <a:t>附近取得最小误差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数值结果与理论分析吻合（误差极小，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～</a:t>
            </a:r>
            <a:r>
              <a:rPr kumimoji="1" lang="en-US" altLang="zh-CN" dirty="0"/>
              <a:t>3%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多径间独立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误差更小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非线性激活对</a:t>
            </a:r>
            <a:r>
              <a:rPr kumimoji="1" lang="zh-CN" altLang="en-US" dirty="0">
                <a:solidFill>
                  <a:srgbClr val="FF0000"/>
                </a:solidFill>
              </a:rPr>
              <a:t>最优参数值</a:t>
            </a:r>
            <a:r>
              <a:rPr kumimoji="1" lang="zh-CN" altLang="en-US" dirty="0"/>
              <a:t>由影响可忽略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多径间相关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误差更大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线性与非线性</a:t>
            </a:r>
            <a:r>
              <a:rPr kumimoji="1" lang="zh-CN" altLang="en-US" dirty="0">
                <a:solidFill>
                  <a:srgbClr val="FF0000"/>
                </a:solidFill>
              </a:rPr>
              <a:t>对误差</a:t>
            </a:r>
            <a:r>
              <a:rPr kumimoji="1" lang="en-US" altLang="zh-CN" dirty="0">
                <a:solidFill>
                  <a:srgbClr val="FF0000"/>
                </a:solidFill>
              </a:rPr>
              <a:t>e</a:t>
            </a:r>
            <a:r>
              <a:rPr kumimoji="1" lang="zh-CN" altLang="en-US" dirty="0"/>
              <a:t>影响可忽略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4825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CA1FF-DC26-5322-458C-946824A60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5A71BB-22CD-78D0-2794-78640BA37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Wiener</a:t>
            </a:r>
            <a:r>
              <a:rPr kumimoji="1" lang="zh-CN" altLang="en-US" dirty="0"/>
              <a:t>滤波器可以做滤波</a:t>
            </a:r>
            <a:r>
              <a:rPr kumimoji="1" lang="en-US" altLang="zh-CN" dirty="0"/>
              <a:t>/</a:t>
            </a:r>
            <a:r>
              <a:rPr kumimoji="1" lang="zh-CN" altLang="en-US" dirty="0"/>
              <a:t>预测</a:t>
            </a:r>
            <a:r>
              <a:rPr kumimoji="1" lang="en-US" altLang="zh-CN" dirty="0"/>
              <a:t>/</a:t>
            </a:r>
            <a:r>
              <a:rPr kumimoji="1" lang="zh-CN" altLang="en-US" dirty="0"/>
              <a:t>平滑，</a:t>
            </a:r>
            <a:r>
              <a:rPr kumimoji="1" lang="en-US" altLang="zh-CN" dirty="0"/>
              <a:t>ESN/RNN/LSTM</a:t>
            </a:r>
            <a:r>
              <a:rPr kumimoji="1" lang="zh-CN" altLang="en-US" dirty="0"/>
              <a:t>也可以做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ESN</a:t>
            </a:r>
            <a:r>
              <a:rPr kumimoji="1" lang="zh-CN" altLang="en-US" dirty="0"/>
              <a:t>是否有性能优势：综合考虑滤波器表现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滤波器开销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比如准确性上能否强于</a:t>
            </a:r>
            <a:r>
              <a:rPr kumimoji="1" lang="en-US" altLang="zh-CN" dirty="0"/>
              <a:t>Wiener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filter</a:t>
            </a:r>
            <a:r>
              <a:rPr kumimoji="1" lang="zh-CN" altLang="en-US" dirty="0"/>
              <a:t>，训练速度和抗时变性能否强于</a:t>
            </a:r>
            <a:r>
              <a:rPr kumimoji="1" lang="en-US" altLang="zh-CN" dirty="0"/>
              <a:t>RNN</a:t>
            </a:r>
            <a:r>
              <a:rPr kumimoji="1" lang="zh-CN" altLang="en-US" dirty="0"/>
              <a:t>和</a:t>
            </a:r>
            <a:r>
              <a:rPr kumimoji="1" lang="en-US" altLang="zh-CN" dirty="0"/>
              <a:t>LSTM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如果对比自适应滤波器，</a:t>
            </a:r>
            <a:r>
              <a:rPr kumimoji="1" lang="en-US" altLang="zh-CN" dirty="0"/>
              <a:t>ESN</a:t>
            </a:r>
            <a:r>
              <a:rPr kumimoji="1" lang="zh-CN" altLang="en-US" dirty="0"/>
              <a:t>是否还有性能优势？</a:t>
            </a:r>
            <a:endParaRPr kumimoji="1" lang="en-US" altLang="zh-CN" dirty="0"/>
          </a:p>
          <a:p>
            <a:r>
              <a:rPr kumimoji="1" lang="zh-CN" altLang="en-US" dirty="0"/>
              <a:t>如果</a:t>
            </a:r>
            <a:r>
              <a:rPr kumimoji="1" lang="en-US" altLang="zh-CN" dirty="0"/>
              <a:t>ESN</a:t>
            </a:r>
            <a:r>
              <a:rPr kumimoji="1" lang="zh-CN" altLang="en-US" dirty="0"/>
              <a:t>有优势，利用它处理多流数据（速度、加速度、位置等传感器信息）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能否更有效地进行行为模式识别，例如判断：走路</a:t>
            </a:r>
            <a:r>
              <a:rPr kumimoji="1" lang="en-US" altLang="zh-CN" dirty="0"/>
              <a:t>/</a:t>
            </a:r>
            <a:r>
              <a:rPr kumimoji="1" lang="zh-CN" altLang="en-US" dirty="0"/>
              <a:t>跑步？谁在佩戴传感器？等等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如何搭建识别网络？</a:t>
            </a:r>
          </a:p>
        </p:txBody>
      </p:sp>
    </p:spTree>
    <p:extLst>
      <p:ext uri="{BB962C8B-B14F-4D97-AF65-F5344CB8AC3E}">
        <p14:creationId xmlns:p14="http://schemas.microsoft.com/office/powerpoint/2010/main" val="3319363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8EC6D-6EAD-E001-8051-199E6592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Baseline: Wiener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8A9627-D34E-87FF-7013-545A79132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对于平稳过程，最优的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Minimum</a:t>
            </a:r>
            <a:r>
              <a:rPr kumimoji="1" lang="zh-CN" altLang="en-US" dirty="0"/>
              <a:t> </a:t>
            </a:r>
            <a:r>
              <a:rPr kumimoji="1" lang="en-US" altLang="zh-CN" dirty="0"/>
              <a:t>MSE (LMMSE)</a:t>
            </a:r>
            <a:r>
              <a:rPr kumimoji="1" lang="zh-CN" altLang="en-US" dirty="0"/>
              <a:t>滤波器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LTI</a:t>
            </a:r>
            <a:r>
              <a:rPr kumimoji="1" lang="zh-CN" altLang="en-US" dirty="0"/>
              <a:t>滤波器系数</a:t>
            </a:r>
            <a:r>
              <a:rPr kumimoji="1" lang="en-US" altLang="zh-CN" dirty="0"/>
              <a:t>w = </a:t>
            </a:r>
            <a:r>
              <a:rPr kumimoji="1" lang="en-US" altLang="zh-CN" dirty="0" err="1"/>
              <a:t>R_ww</a:t>
            </a:r>
            <a:r>
              <a:rPr kumimoji="1" lang="en-US" altLang="zh-CN" dirty="0"/>
              <a:t>^{-1} * </a:t>
            </a:r>
            <a:r>
              <a:rPr kumimoji="1" lang="en-US" altLang="zh-CN" dirty="0" err="1"/>
              <a:t>r_ws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R_ww</a:t>
            </a:r>
            <a:r>
              <a:rPr kumimoji="1" lang="zh-CN" altLang="en-US" dirty="0"/>
              <a:t>是观测数据的自相关矩阵（</a:t>
            </a:r>
            <a:r>
              <a:rPr kumimoji="1" lang="en-US" altLang="zh-CN" dirty="0"/>
              <a:t>Toeplitz</a:t>
            </a:r>
            <a:r>
              <a:rPr kumimoji="1" lang="zh-CN" altLang="en-US" dirty="0"/>
              <a:t>的），</a:t>
            </a:r>
            <a:r>
              <a:rPr kumimoji="1" lang="en-US" altLang="zh-CN" dirty="0" err="1"/>
              <a:t>r_ws</a:t>
            </a:r>
            <a:r>
              <a:rPr kumimoji="1" lang="zh-CN" altLang="en-US" dirty="0"/>
              <a:t>是观测数据与目标数据的互相关向量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最小化</a:t>
            </a:r>
            <a:r>
              <a:rPr kumimoji="1" lang="en-US" altLang="zh-CN" dirty="0"/>
              <a:t>MSE</a:t>
            </a:r>
            <a:r>
              <a:rPr kumimoji="1" lang="zh-CN" altLang="en-US" dirty="0"/>
              <a:t>：期望导数为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；或利用正交性原理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CB26A1-8519-411B-40A8-2C5D52C5E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413" y="3752849"/>
            <a:ext cx="6576787" cy="197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467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8EC6D-6EAD-E001-8051-199E6592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Baseline: Wiener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8A9627-D34E-87FF-7013-545A79132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统计意义最优：已知信号生成方式和具体参数（黑色实线），估计性能较好</a:t>
            </a:r>
            <a:endParaRPr kumimoji="1" lang="en-US" altLang="zh-CN" dirty="0"/>
          </a:p>
          <a:p>
            <a:r>
              <a:rPr kumimoji="1" lang="zh-CN" altLang="en-US" dirty="0"/>
              <a:t>实际使用：用有限数据对自</a:t>
            </a:r>
            <a:r>
              <a:rPr kumimoji="1" lang="en-US" altLang="zh-CN" dirty="0"/>
              <a:t>/</a:t>
            </a:r>
            <a:r>
              <a:rPr kumimoji="1" lang="zh-CN" altLang="en-US" dirty="0"/>
              <a:t>互相关值进行近似（黑色虚线），估计性能受损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0657B6-453F-CF52-2109-91CDD697A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385" y="3309257"/>
            <a:ext cx="4629823" cy="34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7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多层感知机</a:t>
            </a:r>
            <a:r>
              <a:rPr kumimoji="1" lang="en-US" altLang="zh-CN" dirty="0"/>
              <a:t>MLP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一层</a:t>
            </a:r>
            <a:r>
              <a:rPr kumimoji="1" lang="en-US" altLang="zh-CN" dirty="0"/>
              <a:t>&amp;</a:t>
            </a:r>
            <a:r>
              <a:rPr kumimoji="1" lang="zh-CN" altLang="en-US" dirty="0">
                <a:solidFill>
                  <a:srgbClr val="FF0000"/>
                </a:solidFill>
              </a:rPr>
              <a:t>多</a:t>
            </a:r>
            <a:r>
              <a:rPr kumimoji="1" lang="zh-CN" altLang="en-US" dirty="0"/>
              <a:t>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正向：</a:t>
            </a:r>
            <a:r>
              <a:rPr kumimoji="1" lang="zh-CN" altLang="en-US" dirty="0">
                <a:solidFill>
                  <a:srgbClr val="0432FF"/>
                </a:solidFill>
              </a:rPr>
              <a:t>矩阵</a:t>
            </a:r>
            <a:r>
              <a:rPr kumimoji="1" lang="zh-CN" altLang="en-US" dirty="0"/>
              <a:t>乘、向量加、并行激活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BP</a:t>
            </a:r>
            <a:r>
              <a:rPr kumimoji="1" lang="zh-CN" altLang="en-US" dirty="0"/>
              <a:t>：损失函数</a:t>
            </a:r>
            <a:r>
              <a:rPr kumimoji="1" lang="en-US" altLang="zh-CN" dirty="0"/>
              <a:t>L=|</a:t>
            </a:r>
            <a:r>
              <a:rPr kumimoji="1" lang="en-US" altLang="zh-CN" dirty="0">
                <a:sym typeface="Wingdings" pitchFamily="2" charset="2"/>
              </a:rPr>
              <a:t>|</a:t>
            </a:r>
            <a:r>
              <a:rPr kumimoji="1" lang="en-US" altLang="zh-CN" b="1" dirty="0"/>
              <a:t>y</a:t>
            </a:r>
            <a:r>
              <a:rPr kumimoji="1" lang="en-US" altLang="zh-CN" dirty="0"/>
              <a:t>-</a:t>
            </a:r>
            <a:r>
              <a:rPr kumimoji="1" lang="en-US" altLang="zh-CN" b="1" dirty="0" err="1"/>
              <a:t>y</a:t>
            </a:r>
            <a:r>
              <a:rPr kumimoji="1" lang="en-US" altLang="zh-CN" dirty="0" err="1"/>
              <a:t>_GT</a:t>
            </a:r>
            <a:r>
              <a:rPr kumimoji="1" lang="en-US" altLang="zh-CN" dirty="0"/>
              <a:t>|</a:t>
            </a:r>
            <a:r>
              <a:rPr kumimoji="1" lang="en-US" altLang="zh-CN" dirty="0">
                <a:sym typeface="Wingdings" pitchFamily="2" charset="2"/>
              </a:rPr>
              <a:t>|^2</a:t>
            </a:r>
            <a:r>
              <a:rPr kumimoji="1" lang="zh-CN" altLang="en-US" dirty="0">
                <a:sym typeface="Wingdings" pitchFamily="2" charset="2"/>
              </a:rPr>
              <a:t>，给定</a:t>
            </a:r>
            <a:r>
              <a:rPr kumimoji="1" lang="en-US" altLang="zh-CN" b="1" dirty="0">
                <a:sym typeface="Wingdings" pitchFamily="2" charset="2"/>
              </a:rPr>
              <a:t>x</a:t>
            </a:r>
            <a:r>
              <a:rPr kumimoji="1" lang="zh-CN" altLang="en-US" dirty="0">
                <a:sym typeface="Wingdings" pitchFamily="2" charset="2"/>
              </a:rPr>
              <a:t>、</a:t>
            </a:r>
            <a:r>
              <a:rPr kumimoji="1" lang="en-US" altLang="zh-CN" b="1" dirty="0">
                <a:sym typeface="Wingdings" pitchFamily="2" charset="2"/>
              </a:rPr>
              <a:t>y</a:t>
            </a:r>
            <a:r>
              <a:rPr kumimoji="1" lang="zh-CN" altLang="en-US" dirty="0">
                <a:sym typeface="Wingdings" pitchFamily="2" charset="2"/>
              </a:rPr>
              <a:t>时对</a:t>
            </a:r>
            <a:r>
              <a:rPr kumimoji="1" lang="en-US" altLang="zh-CN" b="1" dirty="0">
                <a:sym typeface="Wingdings" pitchFamily="2" charset="2"/>
              </a:rPr>
              <a:t>w</a:t>
            </a:r>
            <a:r>
              <a:rPr kumimoji="1" lang="zh-CN" altLang="en-US" dirty="0">
                <a:sym typeface="Wingdings" pitchFamily="2" charset="2"/>
              </a:rPr>
              <a:t>、</a:t>
            </a:r>
            <a:r>
              <a:rPr kumimoji="1" lang="en-US" altLang="zh-CN" b="1" dirty="0">
                <a:sym typeface="Wingdings" pitchFamily="2" charset="2"/>
              </a:rPr>
              <a:t>b</a:t>
            </a:r>
            <a:r>
              <a:rPr kumimoji="1" lang="zh-CN" altLang="en-US" dirty="0">
                <a:sym typeface="Wingdings" pitchFamily="2" charset="2"/>
              </a:rPr>
              <a:t>求偏导，梯度下降</a:t>
            </a:r>
            <a:endParaRPr kumimoji="1"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D26F081-BAA4-E8E6-EF26-45213D2C5A06}"/>
              </a:ext>
            </a:extLst>
          </p:cNvPr>
          <p:cNvSpPr/>
          <p:nvPr/>
        </p:nvSpPr>
        <p:spPr>
          <a:xfrm>
            <a:off x="2521226" y="4403034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DB4C5D1-790C-E013-EBF9-748AC306A332}"/>
              </a:ext>
            </a:extLst>
          </p:cNvPr>
          <p:cNvSpPr/>
          <p:nvPr/>
        </p:nvSpPr>
        <p:spPr>
          <a:xfrm>
            <a:off x="3978965" y="4393095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1E5B658-6C0B-2A9A-FFC6-7EC6DF1F150C}"/>
              </a:ext>
            </a:extLst>
          </p:cNvPr>
          <p:cNvSpPr/>
          <p:nvPr/>
        </p:nvSpPr>
        <p:spPr>
          <a:xfrm>
            <a:off x="5297556" y="4403034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D352194-10F6-A5FC-06E4-3F0AF7112E84}"/>
              </a:ext>
            </a:extLst>
          </p:cNvPr>
          <p:cNvSpPr/>
          <p:nvPr/>
        </p:nvSpPr>
        <p:spPr>
          <a:xfrm>
            <a:off x="6616147" y="4403034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BA4405-AD59-EF7D-70B6-36ADB096EA28}"/>
              </a:ext>
            </a:extLst>
          </p:cNvPr>
          <p:cNvSpPr txBox="1"/>
          <p:nvPr/>
        </p:nvSpPr>
        <p:spPr>
          <a:xfrm>
            <a:off x="2521226" y="48162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x</a:t>
            </a:r>
            <a:endParaRPr kumimoji="1"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2E0112-0F6E-ABA1-F6D0-6547A47D3B45}"/>
              </a:ext>
            </a:extLst>
          </p:cNvPr>
          <p:cNvSpPr txBox="1"/>
          <p:nvPr/>
        </p:nvSpPr>
        <p:spPr>
          <a:xfrm>
            <a:off x="6599583" y="48162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y</a:t>
            </a:r>
            <a:endParaRPr kumimoji="1"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749695-68CB-8277-82A3-D79F5C31FBFF}"/>
              </a:ext>
            </a:extLst>
          </p:cNvPr>
          <p:cNvSpPr txBox="1"/>
          <p:nvPr/>
        </p:nvSpPr>
        <p:spPr>
          <a:xfrm>
            <a:off x="3215958" y="413516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w</a:t>
            </a:r>
            <a:endParaRPr kumimoji="1"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455CD0-F38E-2014-A20A-576B15F27513}"/>
              </a:ext>
            </a:extLst>
          </p:cNvPr>
          <p:cNvSpPr txBox="1"/>
          <p:nvPr/>
        </p:nvSpPr>
        <p:spPr>
          <a:xfrm>
            <a:off x="3978965" y="560646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975F70B-5AB4-B013-E2E8-002F7BDC862A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2799522" y="4532243"/>
            <a:ext cx="1179443" cy="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86D4734-20FD-03DA-A87A-AC2BB83CA023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4118113" y="4671391"/>
            <a:ext cx="0" cy="91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1356720-D8EB-4B53-5A94-271D4D5969F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257261" y="4532243"/>
            <a:ext cx="1040295" cy="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0B65D25-6A67-C994-87B9-84F5414381B0}"/>
              </a:ext>
            </a:extLst>
          </p:cNvPr>
          <p:cNvSpPr txBox="1"/>
          <p:nvPr/>
        </p:nvSpPr>
        <p:spPr>
          <a:xfrm>
            <a:off x="5141842" y="3966698"/>
            <a:ext cx="58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f(~)</a:t>
            </a:r>
            <a:endParaRPr kumimoji="1" lang="zh-CN" altLang="en-US" b="1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69DACF0-37E5-EDED-7788-133BA93C5F5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575852" y="4542182"/>
            <a:ext cx="1040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80D1549-A6CD-E8A0-7C13-1B27E48836B7}"/>
              </a:ext>
            </a:extLst>
          </p:cNvPr>
          <p:cNvSpPr txBox="1"/>
          <p:nvPr/>
        </p:nvSpPr>
        <p:spPr>
          <a:xfrm>
            <a:off x="4878092" y="4805574"/>
            <a:ext cx="111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激活函数</a:t>
            </a:r>
          </a:p>
        </p:txBody>
      </p:sp>
    </p:spTree>
    <p:extLst>
      <p:ext uri="{BB962C8B-B14F-4D97-AF65-F5344CB8AC3E}">
        <p14:creationId xmlns:p14="http://schemas.microsoft.com/office/powerpoint/2010/main" val="2452309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B1A3C-1BEC-EFDD-51C0-748B0CDD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ESN</a:t>
            </a:r>
            <a:r>
              <a:rPr kumimoji="1" lang="zh-CN" altLang="en-US" dirty="0"/>
              <a:t>进行时序数据预测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42BA8-5022-EB41-0690-5F1908188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比如对速度的预测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“</a:t>
            </a:r>
            <a:r>
              <a:rPr kumimoji="1" lang="en" altLang="zh-CN" dirty="0"/>
              <a:t>Long-short Term Echo State Network for Time Series Prediction</a:t>
            </a:r>
            <a:r>
              <a:rPr kumimoji="1" lang="en-US" altLang="zh-CN" dirty="0"/>
              <a:t>”</a:t>
            </a:r>
            <a:r>
              <a:rPr kumimoji="1" lang="zh-CN" altLang="en" dirty="0"/>
              <a:t>一文</a:t>
            </a:r>
            <a:r>
              <a:rPr kumimoji="1" lang="zh-CN" altLang="en-US" dirty="0"/>
              <a:t>中，提到的</a:t>
            </a:r>
            <a:r>
              <a:rPr kumimoji="1" lang="zh-CN" altLang="en-US" dirty="0">
                <a:solidFill>
                  <a:srgbClr val="0432FF"/>
                </a:solidFill>
              </a:rPr>
              <a:t>长短期</a:t>
            </a:r>
            <a:r>
              <a:rPr kumimoji="1" lang="zh-CN" altLang="en-US" dirty="0"/>
              <a:t>概念，值得借鉴（</a:t>
            </a:r>
            <a:r>
              <a:rPr kumimoji="1" lang="en-US" altLang="zh-CN" dirty="0"/>
              <a:t>HDR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SDR</a:t>
            </a:r>
            <a:r>
              <a:rPr kumimoji="1" lang="zh-CN" altLang="en-US" dirty="0"/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DDBA04-F4EA-D64A-45EF-3754306D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143" y="3200400"/>
            <a:ext cx="75692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20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B1A3C-1BEC-EFDD-51C0-748B0CDD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ESN</a:t>
            </a:r>
            <a:r>
              <a:rPr kumimoji="1" lang="zh-CN" altLang="en-US" dirty="0"/>
              <a:t>进行时序数据预测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42BA8-5022-EB41-0690-5F1908188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设置</a:t>
            </a:r>
            <a:r>
              <a:rPr kumimoji="1" lang="en-US" altLang="zh-CN" dirty="0"/>
              <a:t>RC</a:t>
            </a:r>
            <a:r>
              <a:rPr kumimoji="1" lang="zh-CN" altLang="en-US" dirty="0"/>
              <a:t>层参数极大的情况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稀疏矩阵进行存储？</a:t>
            </a:r>
          </a:p>
        </p:txBody>
      </p:sp>
    </p:spTree>
    <p:extLst>
      <p:ext uri="{BB962C8B-B14F-4D97-AF65-F5344CB8AC3E}">
        <p14:creationId xmlns:p14="http://schemas.microsoft.com/office/powerpoint/2010/main" val="305573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B1A3C-1BEC-EFDD-51C0-748B0CDD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ESN</a:t>
            </a:r>
            <a:r>
              <a:rPr kumimoji="1" lang="zh-CN" altLang="en-US" dirty="0"/>
              <a:t>进行时序数据预测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42BA8-5022-EB41-0690-5F1908188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时序预测在预测什么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微分？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单序列（单变量）：用速度的过往数据预测之后的值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多序列（多变量）：多种不同类型数据，速度、加速度等，彼此之间是存在联系的</a:t>
            </a:r>
            <a:endParaRPr kumimoji="1" lang="en-US" altLang="zh-CN" dirty="0"/>
          </a:p>
          <a:p>
            <a:pPr lvl="2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历史的数据只能为未来的洞见提供一小部分的见解</a:t>
            </a:r>
            <a:endParaRPr kumimoji="1"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831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7AB15-B510-3849-13A8-34E3E3E0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初步实现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DF636B-F851-7141-13E2-AA1E5A2D0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38959"/>
            <a:ext cx="6125359" cy="3125485"/>
          </a:xfr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1398879-CD5F-4F7A-F1F4-AF1A093A8FD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对于</a:t>
            </a:r>
            <a:r>
              <a:rPr kumimoji="1" lang="en-US" altLang="zh-CN" dirty="0"/>
              <a:t>AR(1)</a:t>
            </a:r>
            <a:r>
              <a:rPr kumimoji="1" lang="zh-CN" altLang="en-US" dirty="0"/>
              <a:t>过程的预测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现象：很容易出现削顶现象，有可能是</a:t>
            </a:r>
            <a:r>
              <a:rPr kumimoji="1" lang="en-US" altLang="zh-CN" dirty="0"/>
              <a:t>tanh</a:t>
            </a:r>
            <a:r>
              <a:rPr kumimoji="1" lang="zh-CN" altLang="en-US" dirty="0"/>
              <a:t>激活导致的？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3C7A78-9AC9-AD26-22EB-87A706037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543" y="2738958"/>
            <a:ext cx="4078014" cy="31254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5D9189B-A908-C946-6E56-8DCBC8BB9D3A}"/>
              </a:ext>
            </a:extLst>
          </p:cNvPr>
          <p:cNvSpPr txBox="1"/>
          <p:nvPr/>
        </p:nvSpPr>
        <p:spPr>
          <a:xfrm>
            <a:off x="2786743" y="6006068"/>
            <a:ext cx="25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AR(1)</a:t>
            </a:r>
            <a:r>
              <a:rPr kumimoji="1" lang="zh-CN" altLang="en-US" dirty="0"/>
              <a:t>的参数选择不太好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37ED65-C477-9D4D-8805-42F4D7A8E0AC}"/>
              </a:ext>
            </a:extLst>
          </p:cNvPr>
          <p:cNvSpPr txBox="1"/>
          <p:nvPr/>
        </p:nvSpPr>
        <p:spPr>
          <a:xfrm>
            <a:off x="8439384" y="5991663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AR(1)</a:t>
            </a:r>
            <a:r>
              <a:rPr kumimoji="1" lang="zh-CN" altLang="en-US" dirty="0"/>
              <a:t>的参数选择较好</a:t>
            </a:r>
          </a:p>
        </p:txBody>
      </p:sp>
    </p:spTree>
    <p:extLst>
      <p:ext uri="{BB962C8B-B14F-4D97-AF65-F5344CB8AC3E}">
        <p14:creationId xmlns:p14="http://schemas.microsoft.com/office/powerpoint/2010/main" val="2457372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29C61-25A2-8CFC-6A05-06CB41C1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初步实现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148C0-49E2-8562-E527-8001E0B53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对于</a:t>
            </a:r>
            <a:r>
              <a:rPr kumimoji="1" lang="en-US" altLang="zh-CN" dirty="0"/>
              <a:t>AR(1)</a:t>
            </a:r>
            <a:r>
              <a:rPr kumimoji="1" lang="zh-CN" altLang="en-US" dirty="0"/>
              <a:t>过程的预测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改用</a:t>
            </a:r>
            <a:r>
              <a:rPr kumimoji="1" lang="en-US" altLang="zh-CN" dirty="0" err="1"/>
              <a:t>ReLU</a:t>
            </a:r>
            <a:r>
              <a:rPr kumimoji="1" lang="zh-CN" altLang="en-US" dirty="0"/>
              <a:t>激活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6560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41C5A-1765-402B-444C-3B317A20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一些</a:t>
            </a:r>
            <a:r>
              <a:rPr kumimoji="1" lang="en-US" altLang="zh-CN" dirty="0"/>
              <a:t>tips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376C40-1A04-B921-A892-9216E5658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023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kumimoji="1" lang="en" altLang="zh-CN" sz="1400" dirty="0"/>
              <a:t>Echo State Networks (ESNs) </a:t>
            </a:r>
            <a:r>
              <a:rPr kumimoji="1" lang="zh-CN" altLang="en-US" sz="1400" dirty="0"/>
              <a:t>是一种特殊类型的循环神经网络，它依赖于一个随机初始化且固定不变的“回声状态”或“储层”，而只训练读出层。</a:t>
            </a:r>
            <a:r>
              <a:rPr kumimoji="1" lang="en" altLang="zh-CN" sz="1400" dirty="0"/>
              <a:t>ESN</a:t>
            </a:r>
            <a:r>
              <a:rPr kumimoji="1" lang="zh-CN" altLang="en-US" sz="1400" dirty="0"/>
              <a:t>的一个关键特性是其储层的丰富动态，它可以捕获输入数据的复杂时序结构。然而，如果参数设置不当，</a:t>
            </a:r>
            <a:r>
              <a:rPr kumimoji="1" lang="en" altLang="zh-CN" sz="1400" dirty="0"/>
              <a:t>ESN</a:t>
            </a:r>
            <a:r>
              <a:rPr kumimoji="1" lang="zh-CN" altLang="en-US" sz="1400" dirty="0"/>
              <a:t>可能会遇到问题，例如输出功率趋于</a:t>
            </a:r>
            <a:r>
              <a:rPr kumimoji="1" lang="en-US" altLang="zh-CN" sz="1400" dirty="0"/>
              <a:t>0</a:t>
            </a:r>
            <a:r>
              <a:rPr kumimoji="1" lang="zh-CN" altLang="en-US" sz="1400" dirty="0"/>
              <a:t>或者过大。下面是一些建议来调整</a:t>
            </a:r>
            <a:r>
              <a:rPr kumimoji="1" lang="en" altLang="zh-CN" sz="1400" dirty="0"/>
              <a:t>ESN</a:t>
            </a:r>
            <a:r>
              <a:rPr kumimoji="1" lang="zh-CN" altLang="en-US" sz="1400" dirty="0"/>
              <a:t>参数并改善预测性能：</a:t>
            </a:r>
          </a:p>
          <a:p>
            <a:pPr>
              <a:spcBef>
                <a:spcPts val="0"/>
              </a:spcBef>
            </a:pPr>
            <a:r>
              <a:rPr kumimoji="1" lang="en-US" altLang="zh-CN" sz="1400" dirty="0"/>
              <a:t>1. **</a:t>
            </a:r>
            <a:r>
              <a:rPr kumimoji="1" lang="zh-CN" altLang="en-US" sz="1400" dirty="0"/>
              <a:t>储层大小（</a:t>
            </a:r>
            <a:r>
              <a:rPr kumimoji="1" lang="en" altLang="zh-CN" sz="1400" dirty="0"/>
              <a:t>Reservoir Size</a:t>
            </a:r>
            <a:r>
              <a:rPr kumimoji="1" lang="zh-CN" altLang="en" sz="1400" dirty="0"/>
              <a:t>）**：</a:t>
            </a:r>
            <a:r>
              <a:rPr kumimoji="1" lang="zh-CN" altLang="en-US" sz="1400" dirty="0"/>
              <a:t>增加储层的大小可以提供更丰富的动态性，但也可能导致过拟合。尝试不同的储层大小来找到平衡点。</a:t>
            </a:r>
          </a:p>
          <a:p>
            <a:pPr>
              <a:spcBef>
                <a:spcPts val="0"/>
              </a:spcBef>
            </a:pPr>
            <a:r>
              <a:rPr kumimoji="1" lang="en-US" altLang="zh-CN" sz="1400" dirty="0"/>
              <a:t>2. **</a:t>
            </a:r>
            <a:r>
              <a:rPr kumimoji="1" lang="zh-CN" altLang="en-US" sz="1400" dirty="0"/>
              <a:t>光谱半径（</a:t>
            </a:r>
            <a:r>
              <a:rPr kumimoji="1" lang="en" altLang="zh-CN" sz="1400" dirty="0"/>
              <a:t>Spectral Radius</a:t>
            </a:r>
            <a:r>
              <a:rPr kumimoji="1" lang="zh-CN" altLang="en" sz="1400" dirty="0"/>
              <a:t>）**：</a:t>
            </a:r>
            <a:r>
              <a:rPr kumimoji="1" lang="zh-CN" altLang="en-US" sz="1400" dirty="0"/>
              <a:t>这是储层权重矩阵最大特征值的绝对值，影响储层动态的稳定性和记忆能力。它应小于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以保持</a:t>
            </a:r>
            <a:r>
              <a:rPr kumimoji="1" lang="en" altLang="zh-CN" sz="1400" dirty="0"/>
              <a:t>ESN</a:t>
            </a:r>
            <a:r>
              <a:rPr kumimoji="1" lang="zh-CN" altLang="en-US" sz="1400" dirty="0"/>
              <a:t>的回声状态属性。</a:t>
            </a:r>
          </a:p>
          <a:p>
            <a:pPr>
              <a:spcBef>
                <a:spcPts val="0"/>
              </a:spcBef>
            </a:pPr>
            <a:r>
              <a:rPr kumimoji="1" lang="en-US" altLang="zh-CN" sz="1400" dirty="0"/>
              <a:t>3. **</a:t>
            </a:r>
            <a:r>
              <a:rPr kumimoji="1" lang="zh-CN" altLang="en-US" sz="1400" dirty="0"/>
              <a:t>输入和反馈缩放（</a:t>
            </a:r>
            <a:r>
              <a:rPr kumimoji="1" lang="en" altLang="zh-CN" sz="1400" dirty="0"/>
              <a:t>Input and Feedback Scaling</a:t>
            </a:r>
            <a:r>
              <a:rPr kumimoji="1" lang="zh-CN" altLang="en" sz="1400" dirty="0"/>
              <a:t>）**：</a:t>
            </a:r>
            <a:r>
              <a:rPr kumimoji="1" lang="zh-CN" altLang="en-US" sz="1400" dirty="0"/>
              <a:t>输入和反馈连接的权重缩放可以影响网络的敏感性。确保这些权重不会太大，以避免储层状态的饱和和不稳定。</a:t>
            </a:r>
          </a:p>
          <a:p>
            <a:pPr>
              <a:spcBef>
                <a:spcPts val="0"/>
              </a:spcBef>
            </a:pPr>
            <a:r>
              <a:rPr kumimoji="1" lang="en-US" altLang="zh-CN" sz="1400" dirty="0"/>
              <a:t>4. **</a:t>
            </a:r>
            <a:r>
              <a:rPr kumimoji="1" lang="zh-CN" altLang="en-US" sz="1400" dirty="0"/>
              <a:t>泄漏率（</a:t>
            </a:r>
            <a:r>
              <a:rPr kumimoji="1" lang="en" altLang="zh-CN" sz="1400" dirty="0"/>
              <a:t>Leaking Rate</a:t>
            </a:r>
            <a:r>
              <a:rPr kumimoji="1" lang="zh-CN" altLang="en" sz="1400" dirty="0"/>
              <a:t>）**：</a:t>
            </a:r>
            <a:r>
              <a:rPr kumimoji="1" lang="zh-CN" altLang="en-US" sz="1400" dirty="0"/>
              <a:t>这是储层状态更新的速率。一个较小的泄漏率可以使网络记忆更长的历史，但也可能导致慢响应。</a:t>
            </a:r>
          </a:p>
          <a:p>
            <a:pPr>
              <a:spcBef>
                <a:spcPts val="0"/>
              </a:spcBef>
            </a:pPr>
            <a:r>
              <a:rPr kumimoji="1" lang="en-US" altLang="zh-CN" sz="1400" dirty="0"/>
              <a:t>5. **</a:t>
            </a:r>
            <a:r>
              <a:rPr kumimoji="1" lang="zh-CN" altLang="en-US" sz="1400" dirty="0"/>
              <a:t>正则化（</a:t>
            </a:r>
            <a:r>
              <a:rPr kumimoji="1" lang="en" altLang="zh-CN" sz="1400" dirty="0"/>
              <a:t>Regularization</a:t>
            </a:r>
            <a:r>
              <a:rPr kumimoji="1" lang="zh-CN" altLang="en" sz="1400" dirty="0"/>
              <a:t>）**：</a:t>
            </a:r>
            <a:r>
              <a:rPr kumimoji="1" lang="zh-CN" altLang="en-US" sz="1400" dirty="0"/>
              <a:t>在训练读出层时使用正则化（如岭回归）可以防止过拟合，并提高模型的泛化能力。</a:t>
            </a:r>
          </a:p>
          <a:p>
            <a:pPr>
              <a:spcBef>
                <a:spcPts val="0"/>
              </a:spcBef>
            </a:pPr>
            <a:r>
              <a:rPr kumimoji="1" lang="en-US" altLang="zh-CN" sz="1400" dirty="0"/>
              <a:t>6. **</a:t>
            </a:r>
            <a:r>
              <a:rPr kumimoji="1" lang="zh-CN" altLang="en-US" sz="1400" dirty="0"/>
              <a:t>储层初始化**：确保储层的初始化是随机的，但要有适当的稀疏度和分布。一些研究建议使用稀疏矩阵，并保持大部分权重为</a:t>
            </a:r>
            <a:r>
              <a:rPr kumimoji="1" lang="en-US" altLang="zh-CN" sz="1400" dirty="0"/>
              <a:t>0</a:t>
            </a:r>
            <a:r>
              <a:rPr kumimoji="1" lang="zh-CN" altLang="en-US" sz="1400" dirty="0"/>
              <a:t>。</a:t>
            </a:r>
          </a:p>
          <a:p>
            <a:pPr>
              <a:spcBef>
                <a:spcPts val="0"/>
              </a:spcBef>
            </a:pPr>
            <a:r>
              <a:rPr kumimoji="1" lang="en-US" altLang="zh-CN" sz="1400" dirty="0"/>
              <a:t>7. **</a:t>
            </a:r>
            <a:r>
              <a:rPr kumimoji="1" lang="zh-CN" altLang="en-US" sz="1400" dirty="0"/>
              <a:t>数据预处理**：对输入和目标数据进行适当的标准化或归一化处理，以保证网络输入输出的尺度相对均衡。</a:t>
            </a:r>
          </a:p>
          <a:p>
            <a:pPr>
              <a:spcBef>
                <a:spcPts val="0"/>
              </a:spcBef>
            </a:pPr>
            <a:r>
              <a:rPr kumimoji="1" lang="en-US" altLang="zh-CN" sz="1400" dirty="0"/>
              <a:t>8. **</a:t>
            </a:r>
            <a:r>
              <a:rPr kumimoji="1" lang="zh-CN" altLang="en-US" sz="1400" dirty="0"/>
              <a:t>性能评估**：在训练过程中，使用交叉验证或保留一部分数据作为验证集来监控</a:t>
            </a:r>
            <a:r>
              <a:rPr kumimoji="1" lang="en" altLang="zh-CN" sz="1400" dirty="0"/>
              <a:t>ESN</a:t>
            </a:r>
            <a:r>
              <a:rPr kumimoji="1" lang="zh-CN" altLang="en-US" sz="1400" dirty="0"/>
              <a:t>的性能。这可以帮助避免过拟合并在早期检测出问题。</a:t>
            </a:r>
          </a:p>
          <a:p>
            <a:pPr>
              <a:spcBef>
                <a:spcPts val="0"/>
              </a:spcBef>
            </a:pPr>
            <a:r>
              <a:rPr kumimoji="1" lang="en-US" altLang="zh-CN" sz="1400" dirty="0"/>
              <a:t>9. **</a:t>
            </a:r>
            <a:r>
              <a:rPr kumimoji="1" lang="zh-CN" altLang="en-US" sz="1400" dirty="0"/>
              <a:t>输出层训练技术**：使用合适的线性回归方法来训练输出层，岭回归通常是一个不错的选择。</a:t>
            </a:r>
          </a:p>
          <a:p>
            <a:pPr>
              <a:spcBef>
                <a:spcPts val="0"/>
              </a:spcBef>
            </a:pPr>
            <a:r>
              <a:rPr kumimoji="1" lang="en-US" altLang="zh-CN" sz="1400" dirty="0"/>
              <a:t>10. **</a:t>
            </a:r>
            <a:r>
              <a:rPr kumimoji="1" lang="zh-CN" altLang="en-US" sz="1400" dirty="0"/>
              <a:t>超参数调整**：超参数的选择对</a:t>
            </a:r>
            <a:r>
              <a:rPr kumimoji="1" lang="en" altLang="zh-CN" sz="1400" dirty="0"/>
              <a:t>ESN</a:t>
            </a:r>
            <a:r>
              <a:rPr kumimoji="1" lang="zh-CN" altLang="en-US" sz="1400" dirty="0"/>
              <a:t>的性能至关重要。尝试使用网格搜索、随机搜索或贝叶斯优化等方法来找到最佳的超参数组合。</a:t>
            </a:r>
          </a:p>
          <a:p>
            <a:pPr>
              <a:spcBef>
                <a:spcPts val="0"/>
              </a:spcBef>
            </a:pPr>
            <a:r>
              <a:rPr kumimoji="1" lang="zh-CN" altLang="en-US" sz="1400" dirty="0"/>
              <a:t>如果你发现预测结果的功率有显著偏差，还可以尝试以下步骤：</a:t>
            </a:r>
          </a:p>
          <a:p>
            <a:pPr>
              <a:spcBef>
                <a:spcPts val="0"/>
              </a:spcBef>
            </a:pPr>
            <a:r>
              <a:rPr kumimoji="1" lang="en-US" altLang="zh-CN" sz="1400" dirty="0"/>
              <a:t>- **</a:t>
            </a:r>
            <a:r>
              <a:rPr kumimoji="1" lang="zh-CN" altLang="en-US" sz="1400" dirty="0"/>
              <a:t>检查数据集分割**：确保分割训练集和测试集的方式没有引入任何偏差，并且两个数据集的统计特性相似。</a:t>
            </a:r>
          </a:p>
          <a:p>
            <a:pPr>
              <a:spcBef>
                <a:spcPts val="0"/>
              </a:spcBef>
            </a:pPr>
            <a:r>
              <a:rPr kumimoji="1" lang="en-US" altLang="zh-CN" sz="1400" dirty="0"/>
              <a:t>- **</a:t>
            </a:r>
            <a:r>
              <a:rPr kumimoji="1" lang="zh-CN" altLang="en-US" sz="1400" dirty="0"/>
              <a:t>查看预测误差**：分析预测误差的模式，看它是否系统性地高估或低估了功率，或者它是否与特定的输入模式有关。</a:t>
            </a:r>
          </a:p>
          <a:p>
            <a:pPr>
              <a:spcBef>
                <a:spcPts val="0"/>
              </a:spcBef>
            </a:pPr>
            <a:r>
              <a:rPr kumimoji="1" lang="zh-CN" altLang="en-US" sz="1400" dirty="0"/>
              <a:t>通过调整上述参数和策略，你应该能够提高</a:t>
            </a:r>
            <a:r>
              <a:rPr kumimoji="1" lang="en" altLang="zh-CN" sz="1400" dirty="0"/>
              <a:t>ESN</a:t>
            </a:r>
            <a:r>
              <a:rPr kumimoji="1" lang="zh-CN" altLang="en-US" sz="1400" dirty="0"/>
              <a:t>的预测性能，使其更好地匹配实际数据的统计特性。记住，机器学习和神经网络的调参往往是一个迭代和实验性的过程，可能需要多次尝试不同的设置。</a:t>
            </a:r>
          </a:p>
        </p:txBody>
      </p:sp>
    </p:spTree>
    <p:extLst>
      <p:ext uri="{BB962C8B-B14F-4D97-AF65-F5344CB8AC3E}">
        <p14:creationId xmlns:p14="http://schemas.microsoft.com/office/powerpoint/2010/main" val="924766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4E063-AE23-3DBB-C377-63FAD441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ESN</a:t>
            </a:r>
            <a:r>
              <a:rPr kumimoji="1" lang="zh-CN" altLang="en-US" dirty="0"/>
              <a:t>超参数：样本长度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6C57C99-89A5-44C6-9CC0-B56C4A180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样本长度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kumimoji="1" lang="en-US" altLang="zh-CN" dirty="0"/>
                  <a:t>AR</a:t>
                </a:r>
                <a:r>
                  <a:rPr kumimoji="1" lang="zh-CN" altLang="en-US" dirty="0"/>
                  <a:t>过程阶数</a:t>
                </a:r>
                <a:r>
                  <a:rPr kumimoji="1" lang="en-US" altLang="zh-CN" dirty="0"/>
                  <a:t>---&gt;</a:t>
                </a:r>
                <a:r>
                  <a:rPr kumimoji="1" lang="zh-CN" altLang="en-US" dirty="0"/>
                  <a:t>预测功率过大或过小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样本没有包含完整信息，</a:t>
                </a:r>
                <a:r>
                  <a:rPr kumimoji="1" lang="en-US" altLang="zh-CN" dirty="0"/>
                  <a:t>ESN</a:t>
                </a:r>
                <a:r>
                  <a:rPr kumimoji="1" lang="zh-CN" altLang="en-US" dirty="0"/>
                  <a:t>欠拟合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6C57C99-89A5-44C6-9CC0-B56C4A180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B708BF5-053F-3D43-973A-AE440B292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85" y="2962150"/>
            <a:ext cx="4175063" cy="32880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C184D0-34A0-90F4-34F5-579392890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445" y="2867796"/>
            <a:ext cx="4294870" cy="33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05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4E063-AE23-3DBB-C377-63FAD441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ESN</a:t>
            </a:r>
            <a:r>
              <a:rPr kumimoji="1" lang="zh-CN" altLang="en-US" dirty="0"/>
              <a:t>超参数：样本长度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6C57C99-89A5-44C6-9CC0-B56C4A180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样本长度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kumimoji="1" lang="en-US" altLang="zh-CN" dirty="0"/>
                  <a:t>AR</a:t>
                </a:r>
                <a:r>
                  <a:rPr kumimoji="1" lang="zh-CN" altLang="en-US" dirty="0"/>
                  <a:t>过程阶数</a:t>
                </a:r>
                <a:r>
                  <a:rPr kumimoji="1" lang="en-US" altLang="zh-CN" dirty="0"/>
                  <a:t>---&gt;</a:t>
                </a:r>
                <a:r>
                  <a:rPr kumimoji="1" lang="zh-CN" altLang="en-US" dirty="0"/>
                  <a:t>预测结果在测试集上差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样本包含过多信息，</a:t>
                </a:r>
                <a:r>
                  <a:rPr kumimoji="1" lang="en-US" altLang="zh-CN" dirty="0"/>
                  <a:t>ESN</a:t>
                </a:r>
                <a:r>
                  <a:rPr kumimoji="1" lang="zh-CN" altLang="en-US" dirty="0"/>
                  <a:t>过拟合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6C57C99-89A5-44C6-9CC0-B56C4A180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73928E6-AAF1-4A8B-5F2A-A01B962B2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14" y="2976368"/>
            <a:ext cx="4686301" cy="36906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1CB317-45F7-808B-8B98-2E06F026B42D}"/>
              </a:ext>
            </a:extLst>
          </p:cNvPr>
          <p:cNvSpPr txBox="1"/>
          <p:nvPr/>
        </p:nvSpPr>
        <p:spPr>
          <a:xfrm>
            <a:off x="7641772" y="5137783"/>
            <a:ext cx="442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结论一：</a:t>
            </a:r>
            <a:r>
              <a:rPr kumimoji="1" lang="en-US" altLang="zh-CN" dirty="0"/>
              <a:t>ESN</a:t>
            </a:r>
            <a:r>
              <a:rPr kumimoji="1" lang="zh-CN" altLang="en-US" dirty="0"/>
              <a:t>对样本长度要求比</a:t>
            </a:r>
            <a:r>
              <a:rPr kumimoji="1" lang="en-US" altLang="zh-CN" dirty="0"/>
              <a:t>RNN</a:t>
            </a:r>
            <a:r>
              <a:rPr kumimoji="1" lang="zh-CN" altLang="en-US" dirty="0"/>
              <a:t>更严苛，样本长度应该略大于</a:t>
            </a:r>
            <a:r>
              <a:rPr kumimoji="1" lang="en-US" altLang="zh-CN" dirty="0"/>
              <a:t>AR</a:t>
            </a:r>
            <a:r>
              <a:rPr kumimoji="1" lang="zh-CN" altLang="en-US" dirty="0"/>
              <a:t>过程阶数</a:t>
            </a:r>
          </a:p>
        </p:txBody>
      </p:sp>
    </p:spTree>
    <p:extLst>
      <p:ext uri="{BB962C8B-B14F-4D97-AF65-F5344CB8AC3E}">
        <p14:creationId xmlns:p14="http://schemas.microsoft.com/office/powerpoint/2010/main" val="822457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4E063-AE23-3DBB-C377-63FAD441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ESN</a:t>
            </a:r>
            <a:r>
              <a:rPr kumimoji="1" lang="zh-CN" altLang="en-US" dirty="0"/>
              <a:t>超参数：</a:t>
            </a:r>
            <a:r>
              <a:rPr kumimoji="1" lang="en-US" altLang="zh-CN" dirty="0"/>
              <a:t>RC</a:t>
            </a:r>
            <a:r>
              <a:rPr kumimoji="1" lang="zh-CN" altLang="en-US" dirty="0"/>
              <a:t>层结点数量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C57C99-89A5-44C6-9CC0-B56C4A180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结点数量较大</a:t>
            </a:r>
            <a:r>
              <a:rPr kumimoji="1" lang="en-US" altLang="zh-CN" dirty="0"/>
              <a:t>---&gt;</a:t>
            </a:r>
            <a:r>
              <a:rPr kumimoji="1" lang="zh-CN" altLang="en-US" dirty="0"/>
              <a:t>预测结果更好</a:t>
            </a:r>
            <a:endParaRPr kumimoji="1" lang="en-US" altLang="zh-CN" dirty="0"/>
          </a:p>
          <a:p>
            <a:r>
              <a:rPr kumimoji="1" lang="zh-CN" altLang="en-US" dirty="0"/>
              <a:t>结点数量较小</a:t>
            </a:r>
            <a:r>
              <a:rPr kumimoji="1" lang="en-US" altLang="zh-CN" dirty="0"/>
              <a:t>---&gt;</a:t>
            </a:r>
            <a:r>
              <a:rPr kumimoji="1" lang="zh-CN" altLang="en-US" dirty="0"/>
              <a:t>预测结果更差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2884E2-BB58-B220-4077-CBDC6D31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9" y="2864758"/>
            <a:ext cx="4606864" cy="36281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6AAF9B-76E4-84DC-F1AE-45BBF9EBB28C}"/>
              </a:ext>
            </a:extLst>
          </p:cNvPr>
          <p:cNvSpPr txBox="1"/>
          <p:nvPr/>
        </p:nvSpPr>
        <p:spPr>
          <a:xfrm>
            <a:off x="7532912" y="5365423"/>
            <a:ext cx="428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结论二：网络越大，导致数据的影响在</a:t>
            </a:r>
            <a:r>
              <a:rPr kumimoji="1" lang="en-US" altLang="zh-CN" dirty="0"/>
              <a:t>RC</a:t>
            </a:r>
            <a:r>
              <a:rPr kumimoji="1" lang="zh-CN" altLang="en-US" dirty="0"/>
              <a:t>层传递越慢，那么</a:t>
            </a:r>
            <a:r>
              <a:rPr kumimoji="1" lang="en-US" altLang="zh-CN" dirty="0"/>
              <a:t>ESN</a:t>
            </a:r>
            <a:r>
              <a:rPr kumimoji="1" lang="zh-CN" altLang="en-US" dirty="0"/>
              <a:t>性能会越好</a:t>
            </a:r>
          </a:p>
        </p:txBody>
      </p:sp>
    </p:spTree>
    <p:extLst>
      <p:ext uri="{BB962C8B-B14F-4D97-AF65-F5344CB8AC3E}">
        <p14:creationId xmlns:p14="http://schemas.microsoft.com/office/powerpoint/2010/main" val="3912611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4E063-AE23-3DBB-C377-63FAD441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ESN</a:t>
            </a:r>
            <a:r>
              <a:rPr kumimoji="1" lang="zh-CN" altLang="en-US" dirty="0"/>
              <a:t>超参数：</a:t>
            </a:r>
            <a:r>
              <a:rPr kumimoji="1" lang="en-US" altLang="zh-CN" dirty="0"/>
              <a:t>RC</a:t>
            </a:r>
            <a:r>
              <a:rPr kumimoji="1" lang="zh-CN" altLang="en-US" dirty="0"/>
              <a:t>层稀疏度和谱半径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C57C99-89A5-44C6-9CC0-B56C4A180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结点数较大，且稀疏度在</a:t>
            </a:r>
            <a:r>
              <a:rPr kumimoji="1" lang="en-US" altLang="zh-CN" dirty="0"/>
              <a:t>1</a:t>
            </a:r>
            <a:r>
              <a:rPr kumimoji="1" lang="zh-CN" altLang="en-US" dirty="0"/>
              <a:t>～</a:t>
            </a:r>
            <a:r>
              <a:rPr kumimoji="1" lang="en-US" altLang="zh-CN" dirty="0"/>
              <a:t>5%---&gt;</a:t>
            </a:r>
            <a:r>
              <a:rPr kumimoji="1" lang="zh-CN" altLang="en-US" dirty="0"/>
              <a:t>预测结果更好</a:t>
            </a:r>
            <a:endParaRPr kumimoji="1" lang="en-US" altLang="zh-CN" dirty="0"/>
          </a:p>
          <a:p>
            <a:r>
              <a:rPr kumimoji="1" lang="zh-CN" altLang="en-US" dirty="0"/>
              <a:t>谱半径越大则长期记忆越好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相对地，预测延迟就大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6AAF9B-76E4-84DC-F1AE-45BBF9EBB28C}"/>
              </a:ext>
            </a:extLst>
          </p:cNvPr>
          <p:cNvSpPr txBox="1"/>
          <p:nvPr/>
        </p:nvSpPr>
        <p:spPr>
          <a:xfrm>
            <a:off x="7532912" y="5365423"/>
            <a:ext cx="428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结论三：</a:t>
            </a:r>
          </a:p>
        </p:txBody>
      </p:sp>
    </p:spTree>
    <p:extLst>
      <p:ext uri="{BB962C8B-B14F-4D97-AF65-F5344CB8AC3E}">
        <p14:creationId xmlns:p14="http://schemas.microsoft.com/office/powerpoint/2010/main" val="42818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>
            <a:extLst>
              <a:ext uri="{FF2B5EF4-FFF2-40B4-BE49-F238E27FC236}">
                <a16:creationId xmlns:a16="http://schemas.microsoft.com/office/drawing/2014/main" id="{D6C958B9-8267-1725-87E3-EDF72B27A9E6}"/>
              </a:ext>
            </a:extLst>
          </p:cNvPr>
          <p:cNvSpPr/>
          <p:nvPr/>
        </p:nvSpPr>
        <p:spPr>
          <a:xfrm>
            <a:off x="1807266" y="3804858"/>
            <a:ext cx="3269974" cy="25070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FA4187B-80B7-AAE3-67E3-A4D35C413FA7}"/>
              </a:ext>
            </a:extLst>
          </p:cNvPr>
          <p:cNvSpPr/>
          <p:nvPr/>
        </p:nvSpPr>
        <p:spPr>
          <a:xfrm>
            <a:off x="7121287" y="3804858"/>
            <a:ext cx="3269974" cy="25070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多层感知机</a:t>
            </a:r>
            <a:r>
              <a:rPr kumimoji="1" lang="en-US" altLang="zh-CN" dirty="0"/>
              <a:t>MLP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多</a:t>
            </a:r>
            <a:r>
              <a:rPr kumimoji="1" lang="zh-CN" altLang="en-US" dirty="0"/>
              <a:t>层</a:t>
            </a:r>
            <a:r>
              <a:rPr kumimoji="1" lang="en-US" altLang="zh-CN" dirty="0"/>
              <a:t>&amp;</a:t>
            </a:r>
            <a:r>
              <a:rPr kumimoji="1" lang="zh-CN" altLang="en-US" dirty="0">
                <a:solidFill>
                  <a:srgbClr val="FF0000"/>
                </a:solidFill>
              </a:rPr>
              <a:t>多</a:t>
            </a:r>
            <a:r>
              <a:rPr kumimoji="1" lang="zh-CN" altLang="en-US" dirty="0"/>
              <a:t>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正向：依次进行</a:t>
            </a:r>
            <a:r>
              <a:rPr kumimoji="1" lang="zh-CN" altLang="en-US" dirty="0">
                <a:solidFill>
                  <a:srgbClr val="0432FF"/>
                </a:solidFill>
              </a:rPr>
              <a:t>矩阵</a:t>
            </a:r>
            <a:r>
              <a:rPr kumimoji="1" lang="zh-CN" altLang="en-US" dirty="0"/>
              <a:t>乘、向量加、逐点激活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BP</a:t>
            </a:r>
            <a:r>
              <a:rPr kumimoji="1" lang="zh-CN" altLang="en-US" dirty="0"/>
              <a:t>：损失函数</a:t>
            </a:r>
            <a:r>
              <a:rPr kumimoji="1" lang="en-US" altLang="zh-CN" dirty="0"/>
              <a:t>L=|</a:t>
            </a:r>
            <a:r>
              <a:rPr kumimoji="1" lang="en-US" altLang="zh-CN" dirty="0">
                <a:sym typeface="Wingdings" pitchFamily="2" charset="2"/>
              </a:rPr>
              <a:t>|</a:t>
            </a:r>
            <a:r>
              <a:rPr kumimoji="1" lang="en-US" altLang="zh-CN" b="1" dirty="0"/>
              <a:t>y</a:t>
            </a:r>
            <a:r>
              <a:rPr kumimoji="1" lang="en-US" altLang="zh-CN" dirty="0"/>
              <a:t>-</a:t>
            </a:r>
            <a:r>
              <a:rPr kumimoji="1" lang="en-US" altLang="zh-CN" b="1" dirty="0" err="1"/>
              <a:t>y</a:t>
            </a:r>
            <a:r>
              <a:rPr kumimoji="1" lang="en-US" altLang="zh-CN" dirty="0" err="1"/>
              <a:t>_GT</a:t>
            </a:r>
            <a:r>
              <a:rPr kumimoji="1" lang="en-US" altLang="zh-CN" dirty="0"/>
              <a:t>|</a:t>
            </a:r>
            <a:r>
              <a:rPr kumimoji="1" lang="en-US" altLang="zh-CN" dirty="0">
                <a:sym typeface="Wingdings" pitchFamily="2" charset="2"/>
              </a:rPr>
              <a:t>|^2</a:t>
            </a:r>
            <a:r>
              <a:rPr kumimoji="1" lang="zh-CN" altLang="en-US" dirty="0">
                <a:sym typeface="Wingdings" pitchFamily="2" charset="2"/>
              </a:rPr>
              <a:t>，给定</a:t>
            </a:r>
            <a:r>
              <a:rPr kumimoji="1" lang="en-US" altLang="zh-CN" b="1" dirty="0">
                <a:sym typeface="Wingdings" pitchFamily="2" charset="2"/>
              </a:rPr>
              <a:t>x</a:t>
            </a:r>
            <a:r>
              <a:rPr kumimoji="1" lang="zh-CN" altLang="en-US" dirty="0">
                <a:sym typeface="Wingdings" pitchFamily="2" charset="2"/>
              </a:rPr>
              <a:t>、</a:t>
            </a:r>
            <a:r>
              <a:rPr kumimoji="1" lang="en-US" altLang="zh-CN" b="1" dirty="0">
                <a:sym typeface="Wingdings" pitchFamily="2" charset="2"/>
              </a:rPr>
              <a:t>y</a:t>
            </a:r>
            <a:r>
              <a:rPr kumimoji="1" lang="zh-CN" altLang="en-US" dirty="0">
                <a:sym typeface="Wingdings" pitchFamily="2" charset="2"/>
              </a:rPr>
              <a:t>时，</a:t>
            </a:r>
            <a:r>
              <a:rPr kumimoji="1" lang="zh-CN" altLang="en-US" dirty="0">
                <a:solidFill>
                  <a:srgbClr val="0432FF"/>
                </a:solidFill>
                <a:sym typeface="Wingdings" pitchFamily="2" charset="2"/>
              </a:rPr>
              <a:t>逆向依次</a:t>
            </a:r>
            <a:r>
              <a:rPr kumimoji="1" lang="zh-CN" altLang="en-US" dirty="0">
                <a:sym typeface="Wingdings" pitchFamily="2" charset="2"/>
              </a:rPr>
              <a:t>对</a:t>
            </a:r>
            <a:r>
              <a:rPr kumimoji="1" lang="en-US" altLang="zh-CN" b="1" dirty="0">
                <a:sym typeface="Wingdings" pitchFamily="2" charset="2"/>
              </a:rPr>
              <a:t>w</a:t>
            </a:r>
            <a:r>
              <a:rPr kumimoji="1" lang="zh-CN" altLang="en-US" dirty="0">
                <a:sym typeface="Wingdings" pitchFamily="2" charset="2"/>
              </a:rPr>
              <a:t>、</a:t>
            </a:r>
            <a:r>
              <a:rPr kumimoji="1" lang="en-US" altLang="zh-CN" b="1" dirty="0">
                <a:sym typeface="Wingdings" pitchFamily="2" charset="2"/>
              </a:rPr>
              <a:t>b</a:t>
            </a:r>
            <a:r>
              <a:rPr kumimoji="1" lang="zh-CN" altLang="en-US" dirty="0">
                <a:sym typeface="Wingdings" pitchFamily="2" charset="2"/>
              </a:rPr>
              <a:t>求偏导，梯度下降</a:t>
            </a:r>
            <a:endParaRPr kumimoji="1"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DB4C5D1-790C-E013-EBF9-748AC306A332}"/>
              </a:ext>
            </a:extLst>
          </p:cNvPr>
          <p:cNvSpPr/>
          <p:nvPr/>
        </p:nvSpPr>
        <p:spPr>
          <a:xfrm>
            <a:off x="8118513" y="4729197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1E5B658-6C0B-2A9A-FFC6-7EC6DF1F150C}"/>
              </a:ext>
            </a:extLst>
          </p:cNvPr>
          <p:cNvSpPr/>
          <p:nvPr/>
        </p:nvSpPr>
        <p:spPr>
          <a:xfrm>
            <a:off x="9437104" y="4739136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D352194-10F6-A5FC-06E4-3F0AF7112E84}"/>
              </a:ext>
            </a:extLst>
          </p:cNvPr>
          <p:cNvSpPr/>
          <p:nvPr/>
        </p:nvSpPr>
        <p:spPr>
          <a:xfrm>
            <a:off x="10755695" y="4739136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2E0112-0F6E-ABA1-F6D0-6547A47D3B45}"/>
              </a:ext>
            </a:extLst>
          </p:cNvPr>
          <p:cNvSpPr txBox="1"/>
          <p:nvPr/>
        </p:nvSpPr>
        <p:spPr>
          <a:xfrm>
            <a:off x="10739131" y="51523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y</a:t>
            </a:r>
            <a:endParaRPr kumimoji="1"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749695-68CB-8277-82A3-D79F5C31FBFF}"/>
              </a:ext>
            </a:extLst>
          </p:cNvPr>
          <p:cNvSpPr txBox="1"/>
          <p:nvPr/>
        </p:nvSpPr>
        <p:spPr>
          <a:xfrm>
            <a:off x="7355506" y="4471268"/>
            <a:ext cx="5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/>
              <a:t>wM</a:t>
            </a:r>
            <a:endParaRPr kumimoji="1"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455CD0-F38E-2014-A20A-576B15F27513}"/>
              </a:ext>
            </a:extLst>
          </p:cNvPr>
          <p:cNvSpPr txBox="1"/>
          <p:nvPr/>
        </p:nvSpPr>
        <p:spPr>
          <a:xfrm>
            <a:off x="8118512" y="5942568"/>
            <a:ext cx="54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/>
              <a:t>bM</a:t>
            </a:r>
            <a:endParaRPr kumimoji="1" lang="zh-CN" altLang="en-US" b="1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975F70B-5AB4-B013-E2E8-002F7BDC862A}"/>
              </a:ext>
            </a:extLst>
          </p:cNvPr>
          <p:cNvCxnSpPr>
            <a:cxnSpLocks/>
            <a:stCxn id="19" idx="6"/>
            <a:endCxn id="5" idx="2"/>
          </p:cNvCxnSpPr>
          <p:nvPr/>
        </p:nvCxnSpPr>
        <p:spPr>
          <a:xfrm flipV="1">
            <a:off x="4401379" y="4868345"/>
            <a:ext cx="3717134" cy="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86D4734-20FD-03DA-A87A-AC2BB83CA023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8257661" y="5007493"/>
            <a:ext cx="0" cy="91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1356720-D8EB-4B53-5A94-271D4D5969FC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8396809" y="4868345"/>
            <a:ext cx="1040295" cy="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0B65D25-6A67-C994-87B9-84F5414381B0}"/>
              </a:ext>
            </a:extLst>
          </p:cNvPr>
          <p:cNvSpPr txBox="1"/>
          <p:nvPr/>
        </p:nvSpPr>
        <p:spPr>
          <a:xfrm>
            <a:off x="9281390" y="4302800"/>
            <a:ext cx="58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f(~)</a:t>
            </a:r>
            <a:endParaRPr kumimoji="1" lang="zh-CN" altLang="en-US" b="1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69DACF0-37E5-EDED-7788-133BA93C5F5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9715400" y="4878284"/>
            <a:ext cx="1040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80D1549-A6CD-E8A0-7C13-1B27E48836B7}"/>
              </a:ext>
            </a:extLst>
          </p:cNvPr>
          <p:cNvSpPr txBox="1"/>
          <p:nvPr/>
        </p:nvSpPr>
        <p:spPr>
          <a:xfrm>
            <a:off x="9017640" y="5141676"/>
            <a:ext cx="111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激活函数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74C525D-75E6-CCE8-B809-0E3EC4A4FD02}"/>
              </a:ext>
            </a:extLst>
          </p:cNvPr>
          <p:cNvSpPr/>
          <p:nvPr/>
        </p:nvSpPr>
        <p:spPr>
          <a:xfrm>
            <a:off x="1346753" y="4739136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649D7C6-8D41-26B0-DE24-0B6C3659A4B0}"/>
              </a:ext>
            </a:extLst>
          </p:cNvPr>
          <p:cNvSpPr/>
          <p:nvPr/>
        </p:nvSpPr>
        <p:spPr>
          <a:xfrm>
            <a:off x="2804492" y="4729197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CCDEF59-0CC5-517D-E726-8CE20795F0B2}"/>
              </a:ext>
            </a:extLst>
          </p:cNvPr>
          <p:cNvSpPr/>
          <p:nvPr/>
        </p:nvSpPr>
        <p:spPr>
          <a:xfrm>
            <a:off x="4123083" y="4739136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9EBEAE4-7449-E51C-96B0-4EB968C4A7C9}"/>
              </a:ext>
            </a:extLst>
          </p:cNvPr>
          <p:cNvSpPr txBox="1"/>
          <p:nvPr/>
        </p:nvSpPr>
        <p:spPr>
          <a:xfrm>
            <a:off x="1346753" y="5152369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x</a:t>
            </a:r>
            <a:endParaRPr kumimoji="1"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292740D-9969-B94F-4253-3947350C81DD}"/>
              </a:ext>
            </a:extLst>
          </p:cNvPr>
          <p:cNvSpPr txBox="1"/>
          <p:nvPr/>
        </p:nvSpPr>
        <p:spPr>
          <a:xfrm>
            <a:off x="2041485" y="4471268"/>
            <a:ext cx="51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w1</a:t>
            </a:r>
            <a:endParaRPr kumimoji="1"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5B5BD52-70A3-D563-4877-4EF3C8FCDBB0}"/>
              </a:ext>
            </a:extLst>
          </p:cNvPr>
          <p:cNvSpPr txBox="1"/>
          <p:nvPr/>
        </p:nvSpPr>
        <p:spPr>
          <a:xfrm>
            <a:off x="2804491" y="5942568"/>
            <a:ext cx="47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b1</a:t>
            </a:r>
            <a:endParaRPr kumimoji="1" lang="zh-CN" altLang="en-US" b="1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54D187CA-A1A1-F8DB-73CF-2BFB4DA02E28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 flipV="1">
            <a:off x="1625049" y="4868345"/>
            <a:ext cx="1179443" cy="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D0D0AE4-8CCA-E9DE-9250-07505BDF6A2F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2943640" y="5007493"/>
            <a:ext cx="0" cy="91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86EF1525-E32A-64A5-AF7D-1963FED39B9D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3082788" y="4868345"/>
            <a:ext cx="1040295" cy="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72C2876-B6A6-38F7-6DC6-53C9CAEB9B2C}"/>
              </a:ext>
            </a:extLst>
          </p:cNvPr>
          <p:cNvSpPr txBox="1"/>
          <p:nvPr/>
        </p:nvSpPr>
        <p:spPr>
          <a:xfrm>
            <a:off x="3967369" y="4302800"/>
            <a:ext cx="58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f(~)</a:t>
            </a:r>
            <a:endParaRPr kumimoji="1"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7EC29CD-B0B0-358D-028F-B580C225A8C7}"/>
              </a:ext>
            </a:extLst>
          </p:cNvPr>
          <p:cNvSpPr txBox="1"/>
          <p:nvPr/>
        </p:nvSpPr>
        <p:spPr>
          <a:xfrm>
            <a:off x="3703619" y="5141676"/>
            <a:ext cx="111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激活函数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63F47CE-536F-F6BF-5D1C-4CB0CAAEE049}"/>
              </a:ext>
            </a:extLst>
          </p:cNvPr>
          <p:cNvSpPr txBox="1"/>
          <p:nvPr/>
        </p:nvSpPr>
        <p:spPr>
          <a:xfrm>
            <a:off x="5829323" y="4489050"/>
            <a:ext cx="61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…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15651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6AAF3-1440-60DC-98E2-A88549FD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序列处理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6A8B98-B48B-9F39-AA03-1A624359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流程图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AE39A-516D-16CE-E52B-9E5DBF19A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9" y="2416402"/>
            <a:ext cx="7847821" cy="316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8DA7473-D174-1663-28CD-7448E64D4682}"/>
              </a:ext>
            </a:extLst>
          </p:cNvPr>
          <p:cNvSpPr txBox="1"/>
          <p:nvPr/>
        </p:nvSpPr>
        <p:spPr>
          <a:xfrm>
            <a:off x="402771" y="6311900"/>
            <a:ext cx="6203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www.cnblogs.com</a:t>
            </a:r>
            <a:r>
              <a:rPr kumimoji="1" lang="en" altLang="zh-CN" dirty="0"/>
              <a:t>/super-zhang-828/p/7106970.html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963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2735D-1BE9-D483-3FBD-B05724D4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426A91-C139-CE4E-9953-0B0848E6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88DB97-E683-31E1-960B-CBB81E6D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07" y="2679432"/>
            <a:ext cx="4848922" cy="363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89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3AB29-8B80-BBCD-20BE-DCBEB2EFA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训练集规模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D8A4C9-9EE6-5108-365A-F34C9E095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规模太小肯定不行，毕竟是</a:t>
            </a:r>
            <a:r>
              <a:rPr kumimoji="1" lang="en-US" altLang="zh-CN" dirty="0"/>
              <a:t>RNN</a:t>
            </a:r>
            <a:r>
              <a:rPr kumimoji="1" lang="zh-CN" altLang="en-US" dirty="0"/>
              <a:t>的训练</a:t>
            </a:r>
            <a:endParaRPr kumimoji="1" lang="en-US" altLang="zh-CN" dirty="0"/>
          </a:p>
          <a:p>
            <a:r>
              <a:rPr kumimoji="1" lang="zh-CN" altLang="en-US" dirty="0"/>
              <a:t>规模也不是越大越好</a:t>
            </a:r>
            <a:endParaRPr kumimoji="1" lang="en-US" altLang="zh-CN" dirty="0"/>
          </a:p>
          <a:p>
            <a:pPr lvl="1"/>
            <a:r>
              <a:rPr lang="zh-CN" altLang="en-US" b="0" i="0" dirty="0">
                <a:solidFill>
                  <a:srgbClr val="000000"/>
                </a:solidFill>
                <a:effectLst/>
                <a:latin typeface="system-ui"/>
              </a:rPr>
              <a:t>虽然通常情况下更多的训练数据有助于提高模型性能，但如果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system-ui"/>
              </a:rPr>
              <a:t>ESN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system-ui"/>
              </a:rPr>
              <a:t>的储层没有足够的容量来捕捉所有的序列动态，那么在某一点后添加更多的训练数据可能会导致性能下降。这可能是由于储层开始对训练数据中的噪声过拟合。</a:t>
            </a:r>
            <a:endParaRPr lang="en-US" altLang="zh-CN" b="0" i="0" dirty="0">
              <a:solidFill>
                <a:srgbClr val="000000"/>
              </a:solidFill>
              <a:effectLst/>
              <a:latin typeface="system-ui"/>
            </a:endParaRPr>
          </a:p>
          <a:p>
            <a:pPr lvl="1"/>
            <a:r>
              <a:rPr lang="zh-CN" altLang="en-US" b="0" i="0" dirty="0">
                <a:solidFill>
                  <a:srgbClr val="000000"/>
                </a:solidFill>
                <a:effectLst/>
                <a:latin typeface="system-ui"/>
              </a:rPr>
              <a:t>相比之下，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system-ui"/>
              </a:rPr>
              <a:t>RNN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system-ui"/>
              </a:rPr>
              <a:t>（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system-ui"/>
              </a:rPr>
              <a:t>包括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system-ui"/>
              </a:rPr>
              <a:t>LSTM</a:t>
            </a:r>
            <a:r>
              <a:rPr lang="zh-CN" altLang="en" b="0" i="0" dirty="0">
                <a:solidFill>
                  <a:srgbClr val="000000"/>
                </a:solidFill>
                <a:effectLst/>
                <a:latin typeface="system-ui"/>
              </a:rPr>
              <a:t>）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system-ui"/>
              </a:rPr>
              <a:t>通常随着训练数据的增加而性能提高，这是因为它们通过反向传播和梯度下降来调整所有的权重，使其能够从更多的数据中学习更复杂的模式。然而，它们也可能遇到过拟合的问题，尤其是在没有足够正则化或数据不足以支持模型复杂度的情况下。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8843AE-8C7F-ABA6-4CA7-D3B8227C0C3F}"/>
              </a:ext>
            </a:extLst>
          </p:cNvPr>
          <p:cNvSpPr txBox="1"/>
          <p:nvPr/>
        </p:nvSpPr>
        <p:spPr>
          <a:xfrm>
            <a:off x="791737" y="6300439"/>
            <a:ext cx="832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结论：</a:t>
            </a:r>
            <a:r>
              <a:rPr kumimoji="1" lang="en-US" altLang="zh-CN" dirty="0"/>
              <a:t>ESN</a:t>
            </a:r>
            <a:r>
              <a:rPr kumimoji="1" lang="zh-CN" altLang="en-US" dirty="0"/>
              <a:t>比</a:t>
            </a:r>
            <a:r>
              <a:rPr kumimoji="1" lang="en-US" altLang="zh-CN" dirty="0"/>
              <a:t>RNN</a:t>
            </a:r>
            <a:r>
              <a:rPr kumimoji="1" lang="zh-CN" altLang="en-US" dirty="0"/>
              <a:t>或</a:t>
            </a:r>
            <a:r>
              <a:rPr kumimoji="1" lang="en-US" altLang="zh-CN" dirty="0"/>
              <a:t>LSTM</a:t>
            </a:r>
            <a:r>
              <a:rPr kumimoji="1" lang="zh-CN" altLang="en-US" dirty="0"/>
              <a:t>更容易过拟合，训练数据规模的选择也很重要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A5E6A6-D3FB-9A5F-1898-310CAAF3F8CA}"/>
              </a:ext>
            </a:extLst>
          </p:cNvPr>
          <p:cNvSpPr txBox="1"/>
          <p:nvPr/>
        </p:nvSpPr>
        <p:spPr>
          <a:xfrm>
            <a:off x="7633010" y="71299"/>
            <a:ext cx="4722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ESN</a:t>
            </a:r>
            <a:r>
              <a:rPr kumimoji="1" lang="zh-CN" altLang="en-US" dirty="0"/>
              <a:t>使用：</a:t>
            </a:r>
            <a:endParaRPr kumimoji="1" lang="en-US" altLang="zh-CN" dirty="0"/>
          </a:p>
          <a:p>
            <a:r>
              <a:rPr kumimoji="1" lang="zh-CN" altLang="en-US" dirty="0"/>
              <a:t>首先要有合适的超参数选择</a:t>
            </a:r>
            <a:endParaRPr kumimoji="1" lang="en-US" altLang="zh-CN" dirty="0"/>
          </a:p>
          <a:p>
            <a:r>
              <a:rPr kumimoji="1" lang="zh-CN" altLang="en-US" dirty="0"/>
              <a:t>其次要有匹配的训练集规模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这样才能在相同条件下，以远小于</a:t>
            </a:r>
            <a:r>
              <a:rPr kumimoji="1" lang="en-US" altLang="zh-CN" dirty="0"/>
              <a:t>RNN</a:t>
            </a:r>
            <a:r>
              <a:rPr kumimoji="1" lang="zh-CN" altLang="en-US" dirty="0"/>
              <a:t>的训练时间，获得相近的性能</a:t>
            </a:r>
          </a:p>
        </p:txBody>
      </p:sp>
    </p:spTree>
    <p:extLst>
      <p:ext uri="{BB962C8B-B14F-4D97-AF65-F5344CB8AC3E}">
        <p14:creationId xmlns:p14="http://schemas.microsoft.com/office/powerpoint/2010/main" val="3595256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C7D882-9CEA-E2A9-10C1-97B8D73F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C9574B-68A2-DFE7-B640-8970EA824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 err="1">
                <a:solidFill>
                  <a:srgbClr val="AA4926"/>
                </a:solidFill>
                <a:effectLst/>
              </a:rPr>
              <a:t>spectral_radius</a:t>
            </a:r>
            <a:r>
              <a:rPr lang="zh-CN" altLang="en" dirty="0">
                <a:solidFill>
                  <a:srgbClr val="AA4926"/>
                </a:solidFill>
                <a:effectLst/>
              </a:rPr>
              <a:t>很小</a:t>
            </a:r>
            <a:r>
              <a:rPr lang="zh-CN" altLang="en-US" dirty="0">
                <a:solidFill>
                  <a:srgbClr val="AA4926"/>
                </a:solidFill>
                <a:effectLst/>
              </a:rPr>
              <a:t>的时候：确实预测更准了，但是起伏变得很小</a:t>
            </a:r>
            <a:endParaRPr lang="en-US" altLang="zh-CN" dirty="0">
              <a:solidFill>
                <a:srgbClr val="AA4926"/>
              </a:solidFill>
              <a:effectLst/>
            </a:endParaRPr>
          </a:p>
          <a:p>
            <a:r>
              <a:rPr lang="zh-CN" altLang="en-US" dirty="0">
                <a:solidFill>
                  <a:srgbClr val="AA4926"/>
                </a:solidFill>
                <a:effectLst/>
              </a:rPr>
              <a:t>反之，</a:t>
            </a:r>
            <a:r>
              <a:rPr lang="en" altLang="zh-CN" dirty="0">
                <a:solidFill>
                  <a:srgbClr val="AA4926"/>
                </a:solidFill>
                <a:effectLst/>
              </a:rPr>
              <a:t> </a:t>
            </a:r>
            <a:r>
              <a:rPr lang="en" altLang="zh-CN" dirty="0" err="1">
                <a:solidFill>
                  <a:srgbClr val="AA4926"/>
                </a:solidFill>
                <a:effectLst/>
              </a:rPr>
              <a:t>spectral_radius</a:t>
            </a:r>
            <a:r>
              <a:rPr lang="zh-CN" altLang="en" dirty="0">
                <a:solidFill>
                  <a:srgbClr val="AA4926"/>
                </a:solidFill>
                <a:effectLst/>
              </a:rPr>
              <a:t>很</a:t>
            </a:r>
            <a:r>
              <a:rPr lang="zh-CN" altLang="en-US" dirty="0">
                <a:solidFill>
                  <a:srgbClr val="AA4926"/>
                </a:solidFill>
                <a:effectLst/>
              </a:rPr>
              <a:t>大：起伏更贴近了，但是延迟很大</a:t>
            </a:r>
            <a:endParaRPr lang="en" altLang="zh-CN" dirty="0">
              <a:solidFill>
                <a:srgbClr val="EBEBEB"/>
              </a:solidFill>
              <a:effectLst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C030EF-F2AD-1AE3-7A1F-BBB76EF1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34" y="2994323"/>
            <a:ext cx="4964461" cy="37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92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激活函数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反向传播包含激活函数导数，对于</a:t>
            </a:r>
            <a:r>
              <a:rPr kumimoji="1" lang="zh-CN" altLang="en-US" dirty="0">
                <a:solidFill>
                  <a:srgbClr val="FF0000"/>
                </a:solidFill>
              </a:rPr>
              <a:t>多层</a:t>
            </a:r>
            <a:r>
              <a:rPr kumimoji="1" lang="zh-CN" altLang="en-US" dirty="0"/>
              <a:t>网络而言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如果该项均</a:t>
            </a:r>
            <a:r>
              <a:rPr kumimoji="1" lang="zh-CN" altLang="en-US" dirty="0">
                <a:solidFill>
                  <a:srgbClr val="0432FF"/>
                </a:solidFill>
              </a:rPr>
              <a:t>大于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，则越靠近输入层、参数学习</a:t>
            </a:r>
            <a:r>
              <a:rPr kumimoji="1" lang="zh-CN" altLang="en-US" dirty="0">
                <a:solidFill>
                  <a:srgbClr val="0432FF"/>
                </a:solidFill>
              </a:rPr>
              <a:t>越快</a:t>
            </a:r>
            <a:r>
              <a:rPr kumimoji="1" lang="zh-CN" altLang="en-US" dirty="0"/>
              <a:t>，此时连乘会导致</a:t>
            </a:r>
            <a:r>
              <a:rPr kumimoji="1" lang="en-US" altLang="zh-CN" dirty="0"/>
              <a:t>w</a:t>
            </a:r>
            <a:r>
              <a:rPr kumimoji="1" lang="zh-CN" altLang="en-US" dirty="0"/>
              <a:t>偏导或</a:t>
            </a:r>
            <a:r>
              <a:rPr kumimoji="1" lang="en-US" altLang="zh-CN" dirty="0"/>
              <a:t>b</a:t>
            </a:r>
            <a:r>
              <a:rPr kumimoji="1" lang="zh-CN" altLang="en-US" dirty="0"/>
              <a:t>偏导</a:t>
            </a:r>
            <a:r>
              <a:rPr kumimoji="1" lang="zh-CN" altLang="en-US" dirty="0">
                <a:solidFill>
                  <a:srgbClr val="0432FF"/>
                </a:solidFill>
              </a:rPr>
              <a:t>爆炸</a:t>
            </a:r>
            <a:endParaRPr kumimoji="1" lang="en-US" altLang="zh-CN" dirty="0">
              <a:solidFill>
                <a:srgbClr val="0432FF"/>
              </a:solidFill>
            </a:endParaRPr>
          </a:p>
          <a:p>
            <a:pPr lvl="1"/>
            <a:r>
              <a:rPr kumimoji="1" lang="zh-CN" altLang="en-US" dirty="0"/>
              <a:t>如果该项均</a:t>
            </a:r>
            <a:r>
              <a:rPr kumimoji="1" lang="zh-CN" altLang="en-US" dirty="0">
                <a:solidFill>
                  <a:srgbClr val="0432FF"/>
                </a:solidFill>
              </a:rPr>
              <a:t>小于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，则越靠近输入层、参数学习</a:t>
            </a:r>
            <a:r>
              <a:rPr kumimoji="1" lang="zh-CN" altLang="en-US" dirty="0">
                <a:solidFill>
                  <a:srgbClr val="0432FF"/>
                </a:solidFill>
              </a:rPr>
              <a:t>越慢</a:t>
            </a:r>
            <a:r>
              <a:rPr kumimoji="1" lang="zh-CN" altLang="en-US" dirty="0"/>
              <a:t>，此时连乘会导致</a:t>
            </a:r>
            <a:r>
              <a:rPr kumimoji="1" lang="en-US" altLang="zh-CN" dirty="0"/>
              <a:t>w</a:t>
            </a:r>
            <a:r>
              <a:rPr kumimoji="1" lang="zh-CN" altLang="en-US" dirty="0"/>
              <a:t>偏导或</a:t>
            </a:r>
            <a:r>
              <a:rPr kumimoji="1" lang="en-US" altLang="zh-CN" dirty="0"/>
              <a:t>b</a:t>
            </a:r>
            <a:r>
              <a:rPr kumimoji="1" lang="zh-CN" altLang="en-US" dirty="0"/>
              <a:t>偏导</a:t>
            </a:r>
            <a:r>
              <a:rPr kumimoji="1" lang="zh-CN" altLang="en-US" dirty="0">
                <a:solidFill>
                  <a:srgbClr val="0432FF"/>
                </a:solidFill>
              </a:rPr>
              <a:t>消失</a:t>
            </a:r>
            <a:endParaRPr kumimoji="1" lang="en-US" altLang="zh-CN" dirty="0">
              <a:solidFill>
                <a:srgbClr val="0432FF"/>
              </a:solidFill>
            </a:endParaRPr>
          </a:p>
          <a:p>
            <a:pPr lvl="1"/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1E5B658-6C0B-2A9A-FFC6-7EC6DF1F150C}"/>
              </a:ext>
            </a:extLst>
          </p:cNvPr>
          <p:cNvSpPr/>
          <p:nvPr/>
        </p:nvSpPr>
        <p:spPr>
          <a:xfrm>
            <a:off x="2933417" y="4949572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1356720-D8EB-4B53-5A94-271D4D5969F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893122" y="5078781"/>
            <a:ext cx="1040295" cy="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0B65D25-6A67-C994-87B9-84F5414381B0}"/>
              </a:ext>
            </a:extLst>
          </p:cNvPr>
          <p:cNvSpPr txBox="1"/>
          <p:nvPr/>
        </p:nvSpPr>
        <p:spPr>
          <a:xfrm>
            <a:off x="2777703" y="4513236"/>
            <a:ext cx="58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f(~)</a:t>
            </a:r>
            <a:endParaRPr kumimoji="1" lang="zh-CN" altLang="en-US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69DACF0-37E5-EDED-7788-133BA93C5F5E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211713" y="5088720"/>
            <a:ext cx="1040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80D1549-A6CD-E8A0-7C13-1B27E48836B7}"/>
              </a:ext>
            </a:extLst>
          </p:cNvPr>
          <p:cNvSpPr txBox="1"/>
          <p:nvPr/>
        </p:nvSpPr>
        <p:spPr>
          <a:xfrm>
            <a:off x="2513953" y="5352112"/>
            <a:ext cx="111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激活函数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DFF460-EDCE-B6DD-B80E-3D90EF4EC5D1}"/>
              </a:ext>
            </a:extLst>
          </p:cNvPr>
          <p:cNvSpPr txBox="1"/>
          <p:nvPr/>
        </p:nvSpPr>
        <p:spPr>
          <a:xfrm>
            <a:off x="5675215" y="4355226"/>
            <a:ext cx="51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</a:t>
            </a:r>
            <a:r>
              <a:rPr kumimoji="1" lang="zh-CN" altLang="en-US" dirty="0"/>
              <a:t>对</a:t>
            </a:r>
            <a:r>
              <a:rPr kumimoji="1" lang="en-US" altLang="zh-CN" dirty="0"/>
              <a:t>w</a:t>
            </a:r>
            <a:r>
              <a:rPr kumimoji="1" lang="zh-CN" altLang="en-US" dirty="0"/>
              <a:t>偏导</a:t>
            </a:r>
            <a:r>
              <a:rPr kumimoji="1" lang="en-US" altLang="zh-CN" dirty="0"/>
              <a:t>=L</a:t>
            </a:r>
            <a:r>
              <a:rPr kumimoji="1" lang="zh-CN" altLang="en-US" dirty="0"/>
              <a:t>对</a:t>
            </a:r>
            <a:r>
              <a:rPr kumimoji="1" lang="en-US" altLang="zh-CN" dirty="0"/>
              <a:t>y</a:t>
            </a:r>
            <a:r>
              <a:rPr kumimoji="1" lang="zh-CN" altLang="en-US" dirty="0"/>
              <a:t>偏导 * </a:t>
            </a:r>
            <a:r>
              <a:rPr kumimoji="1" lang="en-US" altLang="zh-CN" dirty="0">
                <a:solidFill>
                  <a:srgbClr val="FF0000"/>
                </a:solidFill>
              </a:rPr>
              <a:t>y</a:t>
            </a:r>
            <a:r>
              <a:rPr kumimoji="1" lang="zh-CN" altLang="en-US" dirty="0">
                <a:solidFill>
                  <a:srgbClr val="FF0000"/>
                </a:solidFill>
              </a:rPr>
              <a:t>对</a:t>
            </a:r>
            <a:r>
              <a:rPr kumimoji="1" lang="en-US" altLang="zh-CN" dirty="0">
                <a:solidFill>
                  <a:srgbClr val="FF0000"/>
                </a:solidFill>
              </a:rPr>
              <a:t>f</a:t>
            </a:r>
            <a:r>
              <a:rPr kumimoji="1" lang="zh-CN" altLang="en-US" dirty="0">
                <a:solidFill>
                  <a:srgbClr val="FF0000"/>
                </a:solidFill>
              </a:rPr>
              <a:t>偏导</a:t>
            </a:r>
            <a:r>
              <a:rPr kumimoji="1" lang="zh-CN" altLang="en-US" dirty="0"/>
              <a:t> *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wx+b</a:t>
            </a:r>
            <a:r>
              <a:rPr kumimoji="1" lang="en-US" altLang="zh-CN" dirty="0"/>
              <a:t>)</a:t>
            </a:r>
            <a:r>
              <a:rPr kumimoji="1" lang="zh-CN" altLang="en-US" dirty="0"/>
              <a:t>对</a:t>
            </a:r>
            <a:r>
              <a:rPr kumimoji="1" lang="en-US" altLang="zh-CN" dirty="0"/>
              <a:t>w</a:t>
            </a:r>
            <a:r>
              <a:rPr kumimoji="1" lang="zh-CN" altLang="en-US" dirty="0"/>
              <a:t>偏导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68C5040-F4F8-CA10-418A-677D5AB2EA45}"/>
              </a:ext>
            </a:extLst>
          </p:cNvPr>
          <p:cNvSpPr txBox="1"/>
          <p:nvPr/>
        </p:nvSpPr>
        <p:spPr>
          <a:xfrm>
            <a:off x="7335051" y="543919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激活函数项对应的导数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2AA0AEA-8221-C456-5D84-AFBE74880FF7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8438295" y="4759154"/>
            <a:ext cx="143251" cy="68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3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激活函数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kumimoji="1" lang="en-US" altLang="zh-CN" dirty="0"/>
              <a:t>Sigmoid</a:t>
            </a:r>
            <a:r>
              <a:rPr kumimoji="1" lang="zh-CN" altLang="en-US" dirty="0"/>
              <a:t>激活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正向：</a:t>
            </a:r>
            <a:r>
              <a:rPr kumimoji="1" lang="en-US" altLang="zh-CN" dirty="0"/>
              <a:t>y=1/(1+exp(-x))</a:t>
            </a:r>
          </a:p>
          <a:p>
            <a:pPr lvl="1"/>
            <a:r>
              <a:rPr kumimoji="1" lang="en-US" altLang="zh-CN" dirty="0"/>
              <a:t>BP</a:t>
            </a:r>
            <a:r>
              <a:rPr kumimoji="1" lang="zh-CN" altLang="en-US" dirty="0"/>
              <a:t>：上式求偏导，</a:t>
            </a:r>
            <a:r>
              <a:rPr kumimoji="1" lang="zh-CN" altLang="en-US" dirty="0">
                <a:solidFill>
                  <a:srgbClr val="0432FF"/>
                </a:solidFill>
              </a:rPr>
              <a:t>最大值为</a:t>
            </a:r>
            <a:r>
              <a:rPr kumimoji="1" lang="en-US" altLang="zh-CN" dirty="0">
                <a:solidFill>
                  <a:srgbClr val="0432FF"/>
                </a:solidFill>
              </a:rPr>
              <a:t>0.25</a:t>
            </a:r>
            <a:r>
              <a:rPr kumimoji="1" lang="zh-CN" altLang="en-US" dirty="0"/>
              <a:t>，说明靠近输入层学习变慢，梯度容易消失</a:t>
            </a:r>
            <a:endParaRPr kumimoji="1" lang="en-US" altLang="zh-CN" dirty="0"/>
          </a:p>
          <a:p>
            <a:r>
              <a:rPr kumimoji="1" lang="en-US" altLang="zh-CN" dirty="0" err="1"/>
              <a:t>ReLu</a:t>
            </a:r>
            <a:r>
              <a:rPr kumimoji="1" lang="zh-CN" altLang="en-US" dirty="0"/>
              <a:t>激活：计算复杂度低，且可以有效抑制梯度爆炸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消失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正向：大于</a:t>
            </a:r>
            <a:r>
              <a:rPr kumimoji="1" lang="en-US" altLang="zh-CN" dirty="0"/>
              <a:t>0</a:t>
            </a:r>
            <a:r>
              <a:rPr kumimoji="1" lang="zh-CN" altLang="en-US" dirty="0"/>
              <a:t>保持不变，小于</a:t>
            </a:r>
            <a:r>
              <a:rPr kumimoji="1" lang="en-US" altLang="zh-CN" dirty="0"/>
              <a:t>0</a:t>
            </a:r>
            <a:r>
              <a:rPr kumimoji="1" lang="zh-CN" altLang="en-US" dirty="0"/>
              <a:t>则置</a:t>
            </a:r>
            <a:r>
              <a:rPr kumimoji="1" lang="en-US" altLang="zh-CN" dirty="0"/>
              <a:t>0</a:t>
            </a:r>
          </a:p>
          <a:p>
            <a:pPr lvl="1"/>
            <a:r>
              <a:rPr kumimoji="1" lang="en-US" altLang="zh-CN" dirty="0"/>
              <a:t>BP</a:t>
            </a:r>
            <a:r>
              <a:rPr kumimoji="1" lang="zh-CN" altLang="en-US" dirty="0"/>
              <a:t>：</a:t>
            </a:r>
            <a:r>
              <a:rPr kumimoji="1" lang="zh-CN" altLang="en-US" dirty="0">
                <a:solidFill>
                  <a:srgbClr val="0432FF"/>
                </a:solidFill>
              </a:rPr>
              <a:t>大于</a:t>
            </a:r>
            <a:r>
              <a:rPr kumimoji="1" lang="en-US" altLang="zh-CN" dirty="0">
                <a:solidFill>
                  <a:srgbClr val="0432FF"/>
                </a:solidFill>
              </a:rPr>
              <a:t>0</a:t>
            </a:r>
            <a:r>
              <a:rPr kumimoji="1" lang="zh-CN" altLang="en-US" dirty="0">
                <a:solidFill>
                  <a:srgbClr val="0432FF"/>
                </a:solidFill>
              </a:rPr>
              <a:t>则置为</a:t>
            </a:r>
            <a:r>
              <a:rPr kumimoji="1" lang="en-US" altLang="zh-CN" dirty="0">
                <a:solidFill>
                  <a:srgbClr val="0432FF"/>
                </a:solidFill>
              </a:rPr>
              <a:t>1</a:t>
            </a:r>
            <a:r>
              <a:rPr kumimoji="1" lang="zh-CN" altLang="en-US" dirty="0"/>
              <a:t>，小于</a:t>
            </a:r>
            <a:r>
              <a:rPr kumimoji="1" lang="en-US" altLang="zh-CN" dirty="0"/>
              <a:t>0</a:t>
            </a:r>
            <a:r>
              <a:rPr kumimoji="1" lang="zh-CN" altLang="en-US" dirty="0"/>
              <a:t>则置为</a:t>
            </a:r>
            <a:r>
              <a:rPr kumimoji="1" lang="en-US" altLang="zh-CN" dirty="0"/>
              <a:t>0</a:t>
            </a:r>
          </a:p>
          <a:p>
            <a:r>
              <a:rPr kumimoji="1" lang="en-US" altLang="zh-CN" dirty="0"/>
              <a:t>tanh</a:t>
            </a:r>
            <a:r>
              <a:rPr kumimoji="1" lang="zh-CN" altLang="en-US" dirty="0"/>
              <a:t>激活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正向：</a:t>
            </a:r>
            <a:r>
              <a:rPr kumimoji="1" lang="en-US" altLang="zh-CN" dirty="0"/>
              <a:t> y= (exp(x)-exp(-x))/(exp(x)+exp(-x))</a:t>
            </a:r>
          </a:p>
          <a:p>
            <a:pPr lvl="1"/>
            <a:r>
              <a:rPr kumimoji="1" lang="en-US" altLang="zh-CN" dirty="0"/>
              <a:t>BP</a:t>
            </a:r>
            <a:r>
              <a:rPr kumimoji="1" lang="zh-CN" altLang="en-US" dirty="0"/>
              <a:t>：上式求偏导，</a:t>
            </a:r>
            <a:r>
              <a:rPr kumimoji="1" lang="zh-CN" altLang="en-US" dirty="0">
                <a:solidFill>
                  <a:srgbClr val="0432FF"/>
                </a:solidFill>
              </a:rPr>
              <a:t>最大值为</a:t>
            </a:r>
            <a:r>
              <a:rPr kumimoji="1" lang="en-US" altLang="zh-CN" dirty="0">
                <a:solidFill>
                  <a:srgbClr val="0432FF"/>
                </a:solidFill>
              </a:rPr>
              <a:t>1</a:t>
            </a:r>
            <a:r>
              <a:rPr kumimoji="1" lang="zh-CN" altLang="en-US" dirty="0"/>
              <a:t>，相比于</a:t>
            </a:r>
            <a:r>
              <a:rPr kumimoji="1" lang="en-US" altLang="zh-CN" dirty="0"/>
              <a:t>sigmoid</a:t>
            </a:r>
            <a:r>
              <a:rPr kumimoji="1" lang="zh-CN" altLang="en-US" dirty="0"/>
              <a:t>有所改善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1E5B658-6C0B-2A9A-FFC6-7EC6DF1F150C}"/>
              </a:ext>
            </a:extLst>
          </p:cNvPr>
          <p:cNvSpPr/>
          <p:nvPr/>
        </p:nvSpPr>
        <p:spPr>
          <a:xfrm>
            <a:off x="8894379" y="1238419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1356720-D8EB-4B53-5A94-271D4D5969F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7854084" y="1367628"/>
            <a:ext cx="1040295" cy="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0B65D25-6A67-C994-87B9-84F5414381B0}"/>
              </a:ext>
            </a:extLst>
          </p:cNvPr>
          <p:cNvSpPr txBox="1"/>
          <p:nvPr/>
        </p:nvSpPr>
        <p:spPr>
          <a:xfrm>
            <a:off x="8738665" y="802083"/>
            <a:ext cx="58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f(~)</a:t>
            </a:r>
            <a:endParaRPr kumimoji="1" lang="zh-CN" altLang="en-US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69DACF0-37E5-EDED-7788-133BA93C5F5E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9172675" y="1377567"/>
            <a:ext cx="1040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80D1549-A6CD-E8A0-7C13-1B27E48836B7}"/>
              </a:ext>
            </a:extLst>
          </p:cNvPr>
          <p:cNvSpPr txBox="1"/>
          <p:nvPr/>
        </p:nvSpPr>
        <p:spPr>
          <a:xfrm>
            <a:off x="8474915" y="1640959"/>
            <a:ext cx="111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激活函数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BF180B-BD44-F1A5-996D-CA40A004E7F7}"/>
              </a:ext>
            </a:extLst>
          </p:cNvPr>
          <p:cNvSpPr txBox="1"/>
          <p:nvPr/>
        </p:nvSpPr>
        <p:spPr>
          <a:xfrm>
            <a:off x="7466341" y="1171415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05BC6C-7A88-A5DA-17C6-F5FE91C8BF36}"/>
              </a:ext>
            </a:extLst>
          </p:cNvPr>
          <p:cNvSpPr txBox="1"/>
          <p:nvPr/>
        </p:nvSpPr>
        <p:spPr>
          <a:xfrm>
            <a:off x="10315057" y="114738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330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缓解梯度问题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选取合适的激活函数：如</a:t>
            </a:r>
            <a:r>
              <a:rPr kumimoji="1" lang="en-US" altLang="zh-CN" dirty="0" err="1"/>
              <a:t>ReLu</a:t>
            </a:r>
            <a:r>
              <a:rPr kumimoji="1" lang="zh-CN" altLang="en-US" dirty="0"/>
              <a:t>，</a:t>
            </a:r>
            <a:r>
              <a:rPr kumimoji="1" lang="en" altLang="zh-CN" dirty="0" err="1"/>
              <a:t>leakrelu</a:t>
            </a:r>
            <a:r>
              <a:rPr kumimoji="1" lang="en-US" altLang="zh-CN" dirty="0"/>
              <a:t>(</a:t>
            </a:r>
            <a:r>
              <a:rPr kumimoji="1" lang="zh-CN" altLang="en-US" dirty="0"/>
              <a:t>适当考虑</a:t>
            </a:r>
            <a:r>
              <a:rPr kumimoji="1" lang="en-US" altLang="zh-CN" dirty="0"/>
              <a:t>&lt;0</a:t>
            </a:r>
            <a:r>
              <a:rPr kumimoji="1" lang="zh-CN" altLang="en-US" dirty="0"/>
              <a:t>部分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elu</a:t>
            </a:r>
            <a:endParaRPr kumimoji="1" lang="en-US" altLang="zh-CN" dirty="0"/>
          </a:p>
          <a:p>
            <a:r>
              <a:rPr kumimoji="1" lang="zh-CN" altLang="en-US" dirty="0"/>
              <a:t>预训练</a:t>
            </a:r>
            <a:r>
              <a:rPr kumimoji="1" lang="en-US" altLang="zh-CN" dirty="0"/>
              <a:t>+</a:t>
            </a:r>
            <a:r>
              <a:rPr kumimoji="1" lang="zh-CN" altLang="en-US" dirty="0"/>
              <a:t>微调：先训练子网络，再整体微调</a:t>
            </a:r>
            <a:endParaRPr kumimoji="1" lang="en-US" altLang="zh-CN" dirty="0"/>
          </a:p>
          <a:p>
            <a:r>
              <a:rPr kumimoji="1" lang="zh-CN" altLang="en-US" dirty="0"/>
              <a:t>梯度剪切：梯度变化超过阈值，则削顶，可缓解梯度爆炸</a:t>
            </a:r>
            <a:endParaRPr kumimoji="1" lang="en-US" altLang="zh-CN" dirty="0"/>
          </a:p>
          <a:p>
            <a:r>
              <a:rPr kumimoji="1" lang="zh-CN" altLang="en-US" dirty="0"/>
              <a:t>正则化：用网络参数</a:t>
            </a:r>
            <a:r>
              <a:rPr kumimoji="1" lang="en-US" altLang="zh-CN" dirty="0"/>
              <a:t>W</a:t>
            </a:r>
            <a:r>
              <a:rPr kumimoji="1" lang="zh-CN" altLang="en-US" dirty="0"/>
              <a:t>的范数进行加权求和，限制网络参数爆炸</a:t>
            </a:r>
            <a:endParaRPr kumimoji="1" lang="en-US" altLang="zh-CN" dirty="0"/>
          </a:p>
          <a:p>
            <a:r>
              <a:rPr kumimoji="1" lang="en-US" altLang="zh-CN" dirty="0"/>
              <a:t>BN</a:t>
            </a:r>
            <a:r>
              <a:rPr kumimoji="1" lang="zh-CN" altLang="en-US" dirty="0"/>
              <a:t>：？？</a:t>
            </a:r>
            <a:endParaRPr kumimoji="1" lang="en-US" altLang="zh-CN" dirty="0"/>
          </a:p>
          <a:p>
            <a:r>
              <a:rPr kumimoji="1" lang="zh-CN" altLang="en-US" dirty="0"/>
              <a:t>残差结构：</a:t>
            </a:r>
            <a:r>
              <a:rPr kumimoji="1" lang="en-US" altLang="zh-CN" dirty="0" err="1"/>
              <a:t>ResNet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73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65A32-0B76-A9F2-37F9-8C6B51E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原始</a:t>
            </a:r>
            <a:r>
              <a:rPr kumimoji="1" lang="en-US" altLang="zh-CN" dirty="0"/>
              <a:t>RNN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9F93A-BCA7-B333-1F9D-F3F7A43E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80559" cy="4351338"/>
          </a:xfrm>
        </p:spPr>
        <p:txBody>
          <a:bodyPr/>
          <a:lstStyle/>
          <a:p>
            <a:r>
              <a:rPr kumimoji="1" lang="zh-CN" altLang="en-US" dirty="0"/>
              <a:t>区别于其他前馈神经网络</a:t>
            </a:r>
            <a:r>
              <a:rPr kumimoji="1" lang="en-US" altLang="zh-CN" dirty="0"/>
              <a:t>FNN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RNN</a:t>
            </a:r>
            <a:r>
              <a:rPr kumimoji="1" lang="zh-CN" altLang="en-US" dirty="0"/>
              <a:t>具有循环结构，可用于处理时序数据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可以一般化地</a:t>
            </a:r>
            <a:r>
              <a:rPr kumimoji="1" lang="zh-CN" altLang="en-US" dirty="0">
                <a:solidFill>
                  <a:srgbClr val="FF0000"/>
                </a:solidFill>
              </a:rPr>
              <a:t>近似（模拟）各种动态系统</a:t>
            </a:r>
            <a:r>
              <a:rPr kumimoji="1" lang="zh-CN" altLang="en-US" dirty="0"/>
              <a:t>，在深度网络</a:t>
            </a:r>
            <a:r>
              <a:rPr kumimoji="1" lang="en-US" altLang="zh-CN" dirty="0"/>
              <a:t>+</a:t>
            </a:r>
            <a:r>
              <a:rPr kumimoji="1" lang="zh-CN" altLang="en-US" dirty="0"/>
              <a:t>信号处理领域有重要意义</a:t>
            </a:r>
            <a:endParaRPr kumimoji="1" lang="en-US" altLang="zh-CN" dirty="0"/>
          </a:p>
          <a:p>
            <a:r>
              <a:rPr kumimoji="1" lang="zh-CN" altLang="en-US" dirty="0"/>
              <a:t>训练方法为</a:t>
            </a:r>
            <a:r>
              <a:rPr kumimoji="1" lang="en-US" altLang="zh-CN" dirty="0">
                <a:solidFill>
                  <a:srgbClr val="FF0000"/>
                </a:solidFill>
              </a:rPr>
              <a:t>BPTT</a:t>
            </a:r>
            <a:r>
              <a:rPr kumimoji="1" lang="zh-CN" altLang="en-US" dirty="0"/>
              <a:t>（</a:t>
            </a:r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）</a:t>
            </a:r>
            <a:r>
              <a:rPr kumimoji="1" lang="en-US" altLang="zh-CN" dirty="0"/>
              <a:t>: </a:t>
            </a:r>
            <a:r>
              <a:rPr kumimoji="1" lang="zh-CN" altLang="en-US" dirty="0"/>
              <a:t>梯度消失和爆炸问题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</a:t>
            </a:r>
            <a:r>
              <a:rPr kumimoji="1" lang="en-US" altLang="zh-CN" dirty="0"/>
              <a:t>LSTM</a:t>
            </a:r>
            <a:r>
              <a:rPr kumimoji="1" lang="zh-CN" altLang="en-US" dirty="0"/>
              <a:t>可以改善</a:t>
            </a:r>
            <a:r>
              <a:rPr kumimoji="1" lang="en-US" altLang="zh-CN" dirty="0"/>
              <a:t>RNN</a:t>
            </a:r>
            <a:r>
              <a:rPr kumimoji="1" lang="zh-CN" altLang="en-US" dirty="0"/>
              <a:t>网络性能，但是同时带来对样本量的巨大需求，无法在通信等场景中使用？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5B134ED-20C7-D21D-8DDC-E184766A13F5}"/>
              </a:ext>
            </a:extLst>
          </p:cNvPr>
          <p:cNvSpPr/>
          <p:nvPr/>
        </p:nvSpPr>
        <p:spPr>
          <a:xfrm>
            <a:off x="5288490" y="5040707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CEF53CB-5E50-61FD-BB61-E9E056C6EF21}"/>
              </a:ext>
            </a:extLst>
          </p:cNvPr>
          <p:cNvSpPr/>
          <p:nvPr/>
        </p:nvSpPr>
        <p:spPr>
          <a:xfrm>
            <a:off x="6746229" y="5030768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B0E4D9C-00A1-04D7-8153-E4C08E8CAF9D}"/>
              </a:ext>
            </a:extLst>
          </p:cNvPr>
          <p:cNvSpPr/>
          <p:nvPr/>
        </p:nvSpPr>
        <p:spPr>
          <a:xfrm>
            <a:off x="8064820" y="5040707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F922CA5-7F8F-CCA2-F0AA-651BF990B130}"/>
              </a:ext>
            </a:extLst>
          </p:cNvPr>
          <p:cNvSpPr/>
          <p:nvPr/>
        </p:nvSpPr>
        <p:spPr>
          <a:xfrm>
            <a:off x="9383411" y="5040707"/>
            <a:ext cx="278296" cy="278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7ADE4E-BD17-F244-A8E8-40C1B830DD41}"/>
              </a:ext>
            </a:extLst>
          </p:cNvPr>
          <p:cNvSpPr txBox="1"/>
          <p:nvPr/>
        </p:nvSpPr>
        <p:spPr>
          <a:xfrm>
            <a:off x="5288490" y="5453940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1CED3F-F4E9-6D19-A629-7FBE137C10DF}"/>
              </a:ext>
            </a:extLst>
          </p:cNvPr>
          <p:cNvSpPr txBox="1"/>
          <p:nvPr/>
        </p:nvSpPr>
        <p:spPr>
          <a:xfrm>
            <a:off x="9366847" y="545394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1AB7CCE-1B32-A770-8AE9-D6863C04E43A}"/>
              </a:ext>
            </a:extLst>
          </p:cNvPr>
          <p:cNvSpPr txBox="1"/>
          <p:nvPr/>
        </p:nvSpPr>
        <p:spPr>
          <a:xfrm>
            <a:off x="5983222" y="477283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</a:t>
            </a:r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118EDFE-0028-0BBC-1258-E23A92870B64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5566786" y="5169916"/>
            <a:ext cx="1179443" cy="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3DB3AE5-CE28-7BBB-8FEA-B6A87DE4D3A3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024525" y="5169916"/>
            <a:ext cx="1040295" cy="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6B07452-28BE-2B1F-A436-1E8EE15CB4BE}"/>
              </a:ext>
            </a:extLst>
          </p:cNvPr>
          <p:cNvSpPr txBox="1"/>
          <p:nvPr/>
        </p:nvSpPr>
        <p:spPr>
          <a:xfrm>
            <a:off x="7909106" y="4604371"/>
            <a:ext cx="58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f(~)</a:t>
            </a:r>
            <a:endParaRPr kumimoji="1" lang="zh-CN" altLang="en-US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E81C497-6C84-D49A-D0CC-5E5C4A53C42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343116" y="5179855"/>
            <a:ext cx="1040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3198153-A4E4-1558-2A03-473D7CA64F54}"/>
              </a:ext>
            </a:extLst>
          </p:cNvPr>
          <p:cNvSpPr txBox="1"/>
          <p:nvPr/>
        </p:nvSpPr>
        <p:spPr>
          <a:xfrm>
            <a:off x="7645356" y="5443247"/>
            <a:ext cx="111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激活函数</a:t>
            </a:r>
          </a:p>
        </p:txBody>
      </p:sp>
      <p:cxnSp>
        <p:nvCxnSpPr>
          <p:cNvPr id="19" name="曲线连接符 18">
            <a:extLst>
              <a:ext uri="{FF2B5EF4-FFF2-40B4-BE49-F238E27FC236}">
                <a16:creationId xmlns:a16="http://schemas.microsoft.com/office/drawing/2014/main" id="{29E71163-FF1A-D4E1-1AA8-F380484DB003}"/>
              </a:ext>
            </a:extLst>
          </p:cNvPr>
          <p:cNvCxnSpPr>
            <a:cxnSpLocks/>
            <a:stCxn id="5" idx="2"/>
            <a:endCxn id="5" idx="6"/>
          </p:cNvCxnSpPr>
          <p:nvPr/>
        </p:nvCxnSpPr>
        <p:spPr>
          <a:xfrm rot="10800000" flipH="1">
            <a:off x="6746229" y="5169916"/>
            <a:ext cx="278296" cy="12700"/>
          </a:xfrm>
          <a:prstGeom prst="curvedConnector5">
            <a:avLst>
              <a:gd name="adj1" fmla="val -82143"/>
              <a:gd name="adj2" fmla="val -5535929"/>
              <a:gd name="adj3" fmla="val 182143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85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7119</TotalTime>
  <Words>5230</Words>
  <Application>Microsoft Macintosh PowerPoint</Application>
  <PresentationFormat>宽屏</PresentationFormat>
  <Paragraphs>476</Paragraphs>
  <Slides>53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0" baseType="lpstr">
      <vt:lpstr>-apple-system</vt:lpstr>
      <vt:lpstr>等线</vt:lpstr>
      <vt:lpstr>等线 Light</vt:lpstr>
      <vt:lpstr>system-ui</vt:lpstr>
      <vt:lpstr>Arial</vt:lpstr>
      <vt:lpstr>Cambria Math</vt:lpstr>
      <vt:lpstr>Office 主题​​</vt:lpstr>
      <vt:lpstr>短访内容总结： 可解释性机器学习</vt:lpstr>
      <vt:lpstr>提纲</vt:lpstr>
      <vt:lpstr>多层感知机MLP</vt:lpstr>
      <vt:lpstr>多层感知机MLP</vt:lpstr>
      <vt:lpstr>多层感知机MLP</vt:lpstr>
      <vt:lpstr>激活函数</vt:lpstr>
      <vt:lpstr>激活函数</vt:lpstr>
      <vt:lpstr>缓解梯度问题</vt:lpstr>
      <vt:lpstr>原始RNN</vt:lpstr>
      <vt:lpstr>储层计算: Reservoir computing, RC</vt:lpstr>
      <vt:lpstr>储层计算: Reservoir computing, RC</vt:lpstr>
      <vt:lpstr>典型储层计算：回声态网络Echo state network</vt:lpstr>
      <vt:lpstr>ESN</vt:lpstr>
      <vt:lpstr>领域代表工作</vt:lpstr>
      <vt:lpstr>动机</vt:lpstr>
      <vt:lpstr>动机</vt:lpstr>
      <vt:lpstr>动机</vt:lpstr>
      <vt:lpstr>目标1：最优分布推导</vt:lpstr>
      <vt:lpstr>目标1：最优分布推导</vt:lpstr>
      <vt:lpstr>目标1：最优分布推导</vt:lpstr>
      <vt:lpstr>目标1：最优分布推导</vt:lpstr>
      <vt:lpstr>目标1：最优分布推导</vt:lpstr>
      <vt:lpstr>目标1：最优分布推导</vt:lpstr>
      <vt:lpstr>目标2：一般先验分布</vt:lpstr>
      <vt:lpstr>目标3：一般ESN结构</vt:lpstr>
      <vt:lpstr>目标4：模型选择问题</vt:lpstr>
      <vt:lpstr>目标5：非线性激活</vt:lpstr>
      <vt:lpstr>总结</vt:lpstr>
      <vt:lpstr>领域代表工作2</vt:lpstr>
      <vt:lpstr>基本原理</vt:lpstr>
      <vt:lpstr>RC层参数的最优设计</vt:lpstr>
      <vt:lpstr>RC层参数的最优设计</vt:lpstr>
      <vt:lpstr>RC层参数的最优设计</vt:lpstr>
      <vt:lpstr>RC层参数的最优设计</vt:lpstr>
      <vt:lpstr>仿真验证</vt:lpstr>
      <vt:lpstr>仿真验证</vt:lpstr>
      <vt:lpstr>逻辑</vt:lpstr>
      <vt:lpstr>Baseline: Wiener filter</vt:lpstr>
      <vt:lpstr>Baseline: Wiener filter</vt:lpstr>
      <vt:lpstr>ESN进行时序数据预测</vt:lpstr>
      <vt:lpstr>ESN进行时序数据预测</vt:lpstr>
      <vt:lpstr>ESN进行时序数据预测</vt:lpstr>
      <vt:lpstr>初步实现</vt:lpstr>
      <vt:lpstr>初步实现</vt:lpstr>
      <vt:lpstr>一些tips</vt:lpstr>
      <vt:lpstr>ESN超参数：样本长度</vt:lpstr>
      <vt:lpstr>ESN超参数：样本长度</vt:lpstr>
      <vt:lpstr>ESN超参数：RC层结点数量</vt:lpstr>
      <vt:lpstr>ESN超参数：RC层稀疏度和谱半径</vt:lpstr>
      <vt:lpstr>序列处理</vt:lpstr>
      <vt:lpstr>PowerPoint 演示文稿</vt:lpstr>
      <vt:lpstr>训练集规模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</dc:title>
  <dc:creator>Sun Shiyuan</dc:creator>
  <cp:lastModifiedBy>Sun Shiyuan</cp:lastModifiedBy>
  <cp:revision>279</cp:revision>
  <dcterms:created xsi:type="dcterms:W3CDTF">2023-11-13T15:51:34Z</dcterms:created>
  <dcterms:modified xsi:type="dcterms:W3CDTF">2023-12-21T05:09:22Z</dcterms:modified>
</cp:coreProperties>
</file>